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909" r:id="rId3"/>
    <p:sldId id="984" r:id="rId4"/>
    <p:sldId id="982" r:id="rId5"/>
    <p:sldId id="1001" r:id="rId6"/>
    <p:sldId id="1028" r:id="rId7"/>
    <p:sldId id="1005" r:id="rId8"/>
    <p:sldId id="1034" r:id="rId9"/>
    <p:sldId id="1032" r:id="rId10"/>
    <p:sldId id="1035" r:id="rId11"/>
    <p:sldId id="1006" r:id="rId12"/>
    <p:sldId id="1007" r:id="rId13"/>
    <p:sldId id="1009" r:id="rId14"/>
    <p:sldId id="1019" r:id="rId15"/>
    <p:sldId id="1020" r:id="rId16"/>
    <p:sldId id="1021" r:id="rId17"/>
    <p:sldId id="1022" r:id="rId18"/>
    <p:sldId id="1023" r:id="rId19"/>
    <p:sldId id="1010" r:id="rId20"/>
    <p:sldId id="1011" r:id="rId21"/>
    <p:sldId id="1012" r:id="rId22"/>
    <p:sldId id="1013" r:id="rId23"/>
    <p:sldId id="1025" r:id="rId24"/>
    <p:sldId id="1026" r:id="rId25"/>
    <p:sldId id="1027" r:id="rId26"/>
    <p:sldId id="924" r:id="rId27"/>
    <p:sldId id="1029" r:id="rId28"/>
    <p:sldId id="1030" r:id="rId29"/>
    <p:sldId id="1031" r:id="rId30"/>
    <p:sldId id="928" r:id="rId31"/>
    <p:sldId id="1039" r:id="rId32"/>
    <p:sldId id="983" r:id="rId33"/>
    <p:sldId id="927" r:id="rId34"/>
    <p:sldId id="969" r:id="rId35"/>
    <p:sldId id="930" r:id="rId36"/>
    <p:sldId id="931" r:id="rId37"/>
    <p:sldId id="932" r:id="rId38"/>
    <p:sldId id="1036" r:id="rId39"/>
    <p:sldId id="1037" r:id="rId40"/>
    <p:sldId id="1038" r:id="rId41"/>
    <p:sldId id="999" r:id="rId42"/>
    <p:sldId id="847" r:id="rId4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0066FF"/>
    <a:srgbClr val="CCFFFF"/>
    <a:srgbClr val="003300"/>
    <a:srgbClr val="66FFFF"/>
    <a:srgbClr val="CC66FF"/>
    <a:srgbClr val="FFCC99"/>
    <a:srgbClr val="FFCCFF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7" autoAdjust="0"/>
    <p:restoredTop sz="90844" autoAdjust="0"/>
  </p:normalViewPr>
  <p:slideViewPr>
    <p:cSldViewPr>
      <p:cViewPr varScale="1">
        <p:scale>
          <a:sx n="109" d="100"/>
          <a:sy n="109" d="100"/>
        </p:scale>
        <p:origin x="111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430ED-862F-4FFA-8F44-795EDE0B690D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63700-2182-4554-9F2F-D0C83A7F02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780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77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63700-2182-4554-9F2F-D0C83A7F0230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DC54-C74F-4C44-AF6C-EEB8155A548A}" type="datetimeFigureOut">
              <a:rPr lang="ko-KR" altLang="en-US" smtClean="0"/>
              <a:pPr/>
              <a:t>2019-03-21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2AD2A-58B5-462B-9B61-0E562BD592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87624" y="1484784"/>
            <a:ext cx="6696744" cy="1152128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ko-KR" altLang="en-US" sz="4000" b="1" spc="-150" dirty="0" err="1" smtClean="0">
                <a:solidFill>
                  <a:schemeClr val="bg1"/>
                </a:solidFill>
                <a:latin typeface="+mn-ea"/>
                <a:ea typeface="+mn-ea"/>
              </a:rPr>
              <a:t>홍잠</a:t>
            </a:r>
            <a:r>
              <a:rPr lang="ko-KR" altLang="en-US" sz="4000" b="1" spc="-150" dirty="0" smtClean="0">
                <a:solidFill>
                  <a:schemeClr val="bg1"/>
                </a:solidFill>
                <a:latin typeface="+mn-ea"/>
                <a:ea typeface="+mn-ea"/>
              </a:rPr>
              <a:t> 생산기술 및 건강기능효과</a:t>
            </a:r>
            <a:endParaRPr lang="ko-KR" altLang="en-US" sz="4000" b="1" spc="-15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71800" y="4869160"/>
            <a:ext cx="3744416" cy="1152128"/>
          </a:xfrm>
          <a:solidFill>
            <a:srgbClr val="66FFFF"/>
          </a:solidFill>
        </p:spPr>
        <p:txBody>
          <a:bodyPr>
            <a:noAutofit/>
          </a:bodyPr>
          <a:lstStyle/>
          <a:p>
            <a:r>
              <a:rPr lang="ko-KR" altLang="en-US" sz="20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농 촌 </a:t>
            </a:r>
            <a:r>
              <a:rPr lang="ko-KR" altLang="en-US" sz="2000" b="1" dirty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진 흥 청</a:t>
            </a:r>
          </a:p>
          <a:p>
            <a:r>
              <a:rPr lang="ko-KR" altLang="en-US" sz="20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국립농업과학원</a:t>
            </a:r>
            <a:endParaRPr lang="ko-KR" altLang="en-US" sz="2000" b="1" dirty="0">
              <a:solidFill>
                <a:schemeClr val="tx1"/>
              </a:solidFill>
              <a:latin typeface="궁서체" pitchFamily="17" charset="-127"/>
              <a:ea typeface="궁서체" pitchFamily="17" charset="-127"/>
            </a:endParaRPr>
          </a:p>
          <a:p>
            <a:r>
              <a:rPr lang="ko-KR" altLang="en-US" sz="20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지   상   </a:t>
            </a:r>
            <a:r>
              <a:rPr lang="ko-KR" altLang="en-US" sz="2000" b="1" dirty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덕</a:t>
            </a:r>
          </a:p>
          <a:p>
            <a:endParaRPr lang="ko-KR" altLang="en-US" sz="1800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3131840" y="3503791"/>
            <a:ext cx="3168352" cy="576064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궁서체" pitchFamily="17" charset="-127"/>
                <a:ea typeface="궁서체" pitchFamily="17" charset="-127"/>
                <a:cs typeface="+mn-cs"/>
              </a:rPr>
              <a:t>2019.</a:t>
            </a:r>
            <a:r>
              <a:rPr kumimoji="0" lang="en-US" altLang="ko-KR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궁서체" pitchFamily="17" charset="-127"/>
                <a:ea typeface="궁서체" pitchFamily="17" charset="-127"/>
                <a:cs typeface="+mn-cs"/>
              </a:rPr>
              <a:t> </a:t>
            </a:r>
            <a:r>
              <a:rPr kumimoji="0" lang="en-US" altLang="ko-KR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궁서체" pitchFamily="17" charset="-127"/>
                <a:ea typeface="궁서체" pitchFamily="17" charset="-127"/>
                <a:cs typeface="+mn-cs"/>
              </a:rPr>
              <a:t>4. 3.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4608512" cy="792088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  <a:latin typeface="+mn-ea"/>
                <a:ea typeface="+mn-ea"/>
              </a:rPr>
              <a:t>홍잠</a:t>
            </a:r>
            <a:r>
              <a:rPr lang="ko-KR" altLang="en-US" sz="2400" b="1" dirty="0" smtClean="0">
                <a:solidFill>
                  <a:schemeClr val="bg1"/>
                </a:solidFill>
                <a:latin typeface="+mn-ea"/>
                <a:ea typeface="+mn-ea"/>
              </a:rPr>
              <a:t> 개발 필요성</a:t>
            </a:r>
            <a:endParaRPr lang="ko-KR" altLang="en-US" sz="2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96544"/>
          </a:xfrm>
          <a:solidFill>
            <a:srgbClr val="CCFFFF"/>
          </a:solidFill>
        </p:spPr>
        <p:txBody>
          <a:bodyPr anchor="t" anchorCtr="0">
            <a:noAutofit/>
          </a:bodyPr>
          <a:lstStyle/>
          <a:p>
            <a:pPr fontAlgn="base">
              <a:lnSpc>
                <a:spcPct val="250000"/>
              </a:lnSpc>
              <a:buNone/>
            </a:pPr>
            <a:r>
              <a:rPr lang="ko-KR" altLang="en-US" sz="1800" b="1" dirty="0" smtClean="0">
                <a:latin typeface="+mn-ea"/>
              </a:rPr>
              <a:t>○ </a:t>
            </a:r>
            <a:r>
              <a:rPr lang="ko-KR" altLang="en-US" sz="1800" b="1" spc="-150" dirty="0" smtClean="0">
                <a:latin typeface="+mn-ea"/>
              </a:rPr>
              <a:t>양잠산업은 </a:t>
            </a:r>
            <a:r>
              <a:rPr lang="en-US" altLang="ko-KR" sz="1800" b="1" spc="-150" dirty="0" smtClean="0">
                <a:latin typeface="+mn-ea"/>
              </a:rPr>
              <a:t>‘90</a:t>
            </a:r>
            <a:r>
              <a:rPr lang="ko-KR" altLang="en-US" sz="1800" b="1" spc="-150" dirty="0" smtClean="0">
                <a:latin typeface="+mn-ea"/>
              </a:rPr>
              <a:t>년대 중반부터 고치생산 산업에서 건강기능 식품산업으로 전환</a:t>
            </a:r>
            <a:endParaRPr lang="en-US" altLang="ko-KR" sz="1800" b="1" spc="-150" dirty="0" smtClean="0">
              <a:latin typeface="+mn-ea"/>
            </a:endParaRP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1800" b="1" dirty="0" smtClean="0">
                <a:latin typeface="+mn-ea"/>
              </a:rPr>
              <a:t>○ </a:t>
            </a:r>
            <a:r>
              <a:rPr lang="ko-KR" altLang="en-US" sz="1800" b="1" spc="-150" dirty="0" smtClean="0">
                <a:latin typeface="+mn-ea"/>
              </a:rPr>
              <a:t>주요 양잠산물 현황</a:t>
            </a:r>
            <a:r>
              <a:rPr lang="en-US" altLang="ko-KR" sz="1800" b="1" spc="-150" dirty="0" smtClean="0">
                <a:latin typeface="+mn-ea"/>
              </a:rPr>
              <a:t>(2016</a:t>
            </a:r>
            <a:r>
              <a:rPr lang="ko-KR" altLang="en-US" sz="1800" b="1" spc="-150" dirty="0" smtClean="0">
                <a:latin typeface="+mn-ea"/>
              </a:rPr>
              <a:t>년 현재</a:t>
            </a:r>
            <a:r>
              <a:rPr lang="en-US" altLang="ko-KR" sz="1800" b="1" spc="-150" dirty="0" smtClean="0">
                <a:latin typeface="+mn-ea"/>
              </a:rPr>
              <a:t>)</a:t>
            </a:r>
            <a:r>
              <a:rPr lang="ko-KR" altLang="en-US" sz="1800" b="1" spc="-150" dirty="0" smtClean="0">
                <a:latin typeface="+mn-ea"/>
              </a:rPr>
              <a:t> </a:t>
            </a:r>
            <a:r>
              <a:rPr lang="en-US" altLang="ko-KR" sz="1800" b="1" spc="-150" dirty="0" smtClean="0">
                <a:latin typeface="+mn-ea"/>
              </a:rPr>
              <a:t>: 5</a:t>
            </a:r>
            <a:r>
              <a:rPr lang="ko-KR" altLang="en-US" sz="1800" b="1" spc="-150" dirty="0" err="1" smtClean="0">
                <a:latin typeface="+mn-ea"/>
              </a:rPr>
              <a:t>령</a:t>
            </a:r>
            <a:r>
              <a:rPr lang="en-US" altLang="ko-KR" sz="1800" b="1" spc="-150" dirty="0" smtClean="0">
                <a:latin typeface="+mn-ea"/>
              </a:rPr>
              <a:t>3</a:t>
            </a:r>
            <a:r>
              <a:rPr lang="ko-KR" altLang="en-US" sz="1800" b="1" spc="-150" dirty="0" smtClean="0">
                <a:latin typeface="+mn-ea"/>
              </a:rPr>
              <a:t>일 건조누에</a:t>
            </a:r>
            <a:r>
              <a:rPr lang="en-US" altLang="ko-KR" sz="1800" b="1" spc="-150" dirty="0" smtClean="0">
                <a:latin typeface="+mn-ea"/>
              </a:rPr>
              <a:t>, </a:t>
            </a:r>
            <a:r>
              <a:rPr lang="ko-KR" altLang="en-US" sz="1800" b="1" spc="-150" dirty="0" smtClean="0">
                <a:latin typeface="+mn-ea"/>
              </a:rPr>
              <a:t>번데기</a:t>
            </a:r>
            <a:r>
              <a:rPr lang="en-US" altLang="ko-KR" sz="1800" b="1" spc="-150" dirty="0" smtClean="0">
                <a:latin typeface="+mn-ea"/>
              </a:rPr>
              <a:t>, </a:t>
            </a:r>
            <a:r>
              <a:rPr lang="ko-KR" altLang="en-US" sz="1800" b="1" spc="-150" dirty="0" err="1" smtClean="0">
                <a:latin typeface="+mn-ea"/>
              </a:rPr>
              <a:t>누에동충하초</a:t>
            </a:r>
            <a:endParaRPr lang="en-US" altLang="ko-KR" sz="1800" b="1" spc="-150" dirty="0" smtClean="0">
              <a:latin typeface="+mn-ea"/>
            </a:endParaRP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1800" b="1" dirty="0" smtClean="0">
                <a:latin typeface="+mn-ea"/>
              </a:rPr>
              <a:t>○ 현재 양잠농가 주 생산품목 </a:t>
            </a:r>
            <a:r>
              <a:rPr lang="en-US" altLang="ko-KR" sz="1800" b="1" dirty="0" smtClean="0">
                <a:latin typeface="+mn-ea"/>
              </a:rPr>
              <a:t>: </a:t>
            </a:r>
            <a:r>
              <a:rPr lang="ko-KR" altLang="en-US" sz="1800" b="1" dirty="0" smtClean="0">
                <a:latin typeface="+mn-ea"/>
              </a:rPr>
              <a:t>혈당강하용 </a:t>
            </a:r>
            <a:r>
              <a:rPr lang="en-US" altLang="ko-KR" sz="1800" b="1" dirty="0" smtClean="0">
                <a:latin typeface="+mn-ea"/>
              </a:rPr>
              <a:t>"5</a:t>
            </a:r>
            <a:r>
              <a:rPr lang="ko-KR" altLang="en-US" sz="1800" b="1" dirty="0" err="1" smtClean="0">
                <a:latin typeface="+mn-ea"/>
              </a:rPr>
              <a:t>령</a:t>
            </a:r>
            <a:r>
              <a:rPr lang="en-US" altLang="ko-KR" sz="1800" b="1" dirty="0" smtClean="0">
                <a:latin typeface="+mn-ea"/>
              </a:rPr>
              <a:t>3</a:t>
            </a:r>
            <a:r>
              <a:rPr lang="ko-KR" altLang="en-US" sz="1800" b="1" dirty="0" smtClean="0">
                <a:latin typeface="+mn-ea"/>
              </a:rPr>
              <a:t>일 건조누에</a:t>
            </a:r>
            <a:r>
              <a:rPr lang="en-US" altLang="ko-KR" sz="1800" b="1" dirty="0" smtClean="0">
                <a:latin typeface="+mn-ea"/>
              </a:rPr>
              <a:t>"</a:t>
            </a:r>
            <a:endParaRPr lang="ko-KR" altLang="en-US" sz="1800" b="1" dirty="0" smtClean="0">
              <a:latin typeface="+mn-ea"/>
            </a:endParaRP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1800" b="1" dirty="0" smtClean="0">
                <a:latin typeface="+mn-ea"/>
              </a:rPr>
              <a:t>   </a:t>
            </a:r>
            <a:r>
              <a:rPr lang="en-US" altLang="ko-KR" sz="1800" b="1" dirty="0" smtClean="0">
                <a:latin typeface="+mn-ea"/>
              </a:rPr>
              <a:t>-</a:t>
            </a:r>
            <a:r>
              <a:rPr lang="ko-KR" altLang="en-US" sz="1800" b="1" dirty="0" smtClean="0">
                <a:latin typeface="+mn-ea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</a:rPr>
              <a:t>5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</a:rPr>
              <a:t>령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</a:rPr>
              <a:t>4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일 이후의 누에는 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</a:rPr>
              <a:t>건조시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</a:rPr>
              <a:t>견사선이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 매우 딱딱하게 변성</a:t>
            </a:r>
            <a:r>
              <a:rPr lang="ko-KR" altLang="en-US" sz="1800" b="1" dirty="0" smtClean="0">
                <a:latin typeface="+mn-ea"/>
              </a:rPr>
              <a:t>돼 섭취 곤란</a:t>
            </a:r>
          </a:p>
          <a:p>
            <a:pPr fontAlgn="base">
              <a:lnSpc>
                <a:spcPct val="250000"/>
              </a:lnSpc>
              <a:buNone/>
            </a:pPr>
            <a:r>
              <a:rPr lang="en-US" altLang="ko-KR" sz="1800" b="1" dirty="0" smtClean="0">
                <a:latin typeface="+mn-ea"/>
              </a:rPr>
              <a:t>       </a:t>
            </a:r>
            <a:r>
              <a:rPr lang="ko-KR" altLang="en-US" sz="1800" b="1" dirty="0" smtClean="0">
                <a:latin typeface="+mn-ea"/>
              </a:rPr>
              <a:t>현재까지는 </a:t>
            </a:r>
            <a:r>
              <a:rPr lang="ko-KR" altLang="en-US" sz="1800" b="1" dirty="0" err="1" smtClean="0">
                <a:latin typeface="+mn-ea"/>
              </a:rPr>
              <a:t>숙잠의</a:t>
            </a:r>
            <a:r>
              <a:rPr lang="ko-KR" altLang="en-US" sz="1800" b="1" dirty="0" smtClean="0">
                <a:latin typeface="+mn-ea"/>
              </a:rPr>
              <a:t> 섭취를 위한 생산기술이 없었음</a:t>
            </a:r>
            <a:endParaRPr lang="en-US" altLang="ko-KR" sz="1800" b="1" dirty="0" smtClean="0">
              <a:latin typeface="+mn-ea"/>
            </a:endParaRP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1800" b="1" dirty="0">
                <a:latin typeface="+mn-ea"/>
              </a:rPr>
              <a:t>○ 양잠산업 발전을 위한 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다양한 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산물의 개발과 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건강기능효과 구명 </a:t>
            </a:r>
            <a:r>
              <a:rPr lang="ko-KR" altLang="en-US" sz="1800" b="1" dirty="0" smtClean="0">
                <a:latin typeface="+mn-ea"/>
              </a:rPr>
              <a:t>필요</a:t>
            </a:r>
            <a:endParaRPr lang="en-US" altLang="ko-KR" sz="1800" b="1" dirty="0">
              <a:latin typeface="+mn-ea"/>
            </a:endParaRPr>
          </a:p>
        </p:txBody>
      </p:sp>
      <p:sp>
        <p:nvSpPr>
          <p:cNvPr id="4" name="포인트가 5개인 별 3"/>
          <p:cNvSpPr/>
          <p:nvPr/>
        </p:nvSpPr>
        <p:spPr>
          <a:xfrm>
            <a:off x="746346" y="4581128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39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제목 1"/>
          <p:cNvSpPr>
            <a:spLocks noGrp="1"/>
          </p:cNvSpPr>
          <p:nvPr>
            <p:ph type="title"/>
          </p:nvPr>
        </p:nvSpPr>
        <p:spPr>
          <a:xfrm>
            <a:off x="1979712" y="620713"/>
            <a:ext cx="5040560" cy="792162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ko-KR" altLang="en-US" sz="2800" b="1" dirty="0" err="1" smtClean="0">
                <a:solidFill>
                  <a:schemeClr val="bg1"/>
                </a:solidFill>
              </a:rPr>
              <a:t>누에산물별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특성</a:t>
            </a:r>
            <a:endParaRPr lang="ko-KR" altLang="en-US" sz="28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387" name="내용 개체 틀 2"/>
          <p:cNvSpPr>
            <a:spLocks noGrp="1"/>
          </p:cNvSpPr>
          <p:nvPr>
            <p:ph idx="1"/>
          </p:nvPr>
        </p:nvSpPr>
        <p:spPr>
          <a:xfrm>
            <a:off x="395288" y="1557338"/>
            <a:ext cx="8229600" cy="4824412"/>
          </a:xfrm>
          <a:solidFill>
            <a:srgbClr val="CCFFFF"/>
          </a:solidFill>
        </p:spPr>
        <p:txBody>
          <a:bodyPr anchor="t"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ko-KR" altLang="en-US" sz="1800" b="1" dirty="0"/>
              <a:t> </a:t>
            </a:r>
            <a:r>
              <a:rPr lang="en-US" altLang="ko-KR" sz="1800" b="1" dirty="0"/>
              <a:t>-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5</a:t>
            </a:r>
            <a:r>
              <a:rPr lang="ko-KR" altLang="en-US" sz="1800" b="1" dirty="0" err="1"/>
              <a:t>령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일 건조누에 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누에체내에 견사단백질 성분의 </a:t>
            </a:r>
            <a:r>
              <a:rPr lang="ko-KR" altLang="en-US" sz="1800" b="1" dirty="0" err="1"/>
              <a:t>견사선이</a:t>
            </a:r>
            <a:r>
              <a:rPr lang="ko-KR" altLang="en-US" sz="1800" b="1" dirty="0"/>
              <a:t> 적으면서도</a:t>
            </a:r>
            <a:endParaRPr lang="en-US" altLang="ko-KR" sz="1800" b="1" dirty="0"/>
          </a:p>
          <a:p>
            <a:pPr marL="0" indent="0">
              <a:lnSpc>
                <a:spcPct val="250000"/>
              </a:lnSpc>
              <a:buNone/>
            </a:pPr>
            <a:r>
              <a:rPr lang="en-US" altLang="ko-KR" sz="1800" b="1" dirty="0"/>
              <a:t>                     </a:t>
            </a:r>
            <a:r>
              <a:rPr lang="en-US" altLang="ko-KR" sz="1800" b="1" dirty="0" smtClean="0"/>
              <a:t>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혈당강하 성분인 </a:t>
            </a:r>
            <a:r>
              <a:rPr lang="en-US" altLang="ko-KR" sz="1800" b="1" dirty="0"/>
              <a:t>DNJ</a:t>
            </a:r>
            <a:r>
              <a:rPr lang="ko-KR" altLang="en-US" sz="1800" b="1" dirty="0"/>
              <a:t>가 많은 </a:t>
            </a:r>
            <a:r>
              <a:rPr lang="ko-KR" altLang="en-US" sz="1800" b="1" dirty="0" err="1"/>
              <a:t>잠분</a:t>
            </a:r>
            <a:r>
              <a:rPr lang="ko-KR" altLang="en-US" sz="1800" b="1" dirty="0"/>
              <a:t> 함량이 많음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sz="1800" b="1" dirty="0" smtClean="0"/>
              <a:t> </a:t>
            </a:r>
            <a:r>
              <a:rPr lang="en-US" altLang="ko-KR" sz="1800" b="1" dirty="0"/>
              <a:t>-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홍잠</a:t>
            </a:r>
            <a:r>
              <a:rPr lang="ko-KR" altLang="en-US" sz="1800" b="1" dirty="0" smtClean="0"/>
              <a:t> 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 누에체내에 </a:t>
            </a:r>
            <a:r>
              <a:rPr lang="ko-KR" altLang="en-US" sz="1800" b="1" dirty="0" err="1"/>
              <a:t>잠분이</a:t>
            </a:r>
            <a:r>
              <a:rPr lang="ko-KR" altLang="en-US" sz="1800" b="1" dirty="0"/>
              <a:t> 적고</a:t>
            </a:r>
            <a:endParaRPr lang="en-US" altLang="ko-KR" sz="1800" b="1" dirty="0"/>
          </a:p>
          <a:p>
            <a:pPr marL="0" indent="0">
              <a:lnSpc>
                <a:spcPct val="250000"/>
              </a:lnSpc>
              <a:buNone/>
            </a:pPr>
            <a:r>
              <a:rPr lang="en-US" altLang="ko-KR" sz="1800" b="1" dirty="0" smtClean="0"/>
              <a:t>         </a:t>
            </a:r>
            <a:r>
              <a:rPr lang="ko-KR" altLang="en-US" sz="1800" b="1" dirty="0" smtClean="0"/>
              <a:t>   단백질 </a:t>
            </a:r>
            <a:r>
              <a:rPr lang="ko-KR" altLang="en-US" sz="1800" b="1" dirty="0"/>
              <a:t>성분의 </a:t>
            </a:r>
            <a:r>
              <a:rPr lang="ko-KR" altLang="en-US" sz="1800" b="1" dirty="0" err="1"/>
              <a:t>견사선이</a:t>
            </a:r>
            <a:r>
              <a:rPr lang="ko-KR" altLang="en-US" sz="1800" b="1" dirty="0"/>
              <a:t> 가득 들어 있음</a:t>
            </a:r>
            <a:endParaRPr lang="en-US" altLang="ko-KR" sz="1800" b="1" dirty="0"/>
          </a:p>
          <a:p>
            <a:pPr marL="0" indent="0">
              <a:lnSpc>
                <a:spcPct val="250000"/>
              </a:lnSpc>
              <a:buNone/>
            </a:pPr>
            <a:r>
              <a:rPr lang="en-US" altLang="ko-KR" sz="1800" b="1" dirty="0" smtClean="0"/>
              <a:t>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번데기 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단백질 성분의 견사선과 </a:t>
            </a:r>
            <a:r>
              <a:rPr lang="ko-KR" altLang="en-US" sz="1800" b="1" dirty="0" err="1"/>
              <a:t>잠분이</a:t>
            </a:r>
            <a:r>
              <a:rPr lang="ko-KR" altLang="en-US" sz="1800" b="1" dirty="0"/>
              <a:t> 없음</a:t>
            </a:r>
            <a:endParaRPr lang="en-US" altLang="ko-KR" sz="1800" b="1" dirty="0"/>
          </a:p>
          <a:p>
            <a:pPr marL="0" indent="0">
              <a:lnSpc>
                <a:spcPct val="250000"/>
              </a:lnSpc>
              <a:buNone/>
            </a:pPr>
            <a:r>
              <a:rPr lang="en-US" altLang="ko-KR" sz="1800" b="1" dirty="0" smtClean="0"/>
              <a:t> </a:t>
            </a:r>
            <a:r>
              <a:rPr lang="en-US" altLang="ko-KR" sz="1800" b="1" dirty="0"/>
              <a:t>- </a:t>
            </a:r>
            <a:r>
              <a:rPr lang="ko-KR" altLang="en-US" sz="1800" b="1" dirty="0" err="1"/>
              <a:t>누에동충하초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번데기에서 발생한 버섯</a:t>
            </a:r>
            <a:endParaRPr lang="ko-KR" altLang="en-US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1237256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94718" y="548680"/>
            <a:ext cx="3389449" cy="576064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  <a:latin typeface="+mn-ea"/>
                <a:ea typeface="+mn-ea"/>
              </a:rPr>
              <a:t>홍잠</a:t>
            </a:r>
            <a:r>
              <a:rPr lang="en-US" altLang="ko-KR" sz="2400" b="1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+mn-ea"/>
                <a:ea typeface="+mn-ea"/>
              </a:rPr>
              <a:t>弘蠶</a:t>
            </a:r>
            <a:r>
              <a:rPr lang="en-US" altLang="ko-KR" sz="2400" b="1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sz="2400" b="1" dirty="0" smtClean="0">
                <a:solidFill>
                  <a:schemeClr val="bg1"/>
                </a:solidFill>
                <a:latin typeface="+mn-ea"/>
                <a:ea typeface="+mn-ea"/>
              </a:rPr>
              <a:t>이란</a:t>
            </a:r>
            <a:r>
              <a:rPr lang="en-US" altLang="ko-KR" sz="2400" b="1" dirty="0" smtClean="0">
                <a:solidFill>
                  <a:schemeClr val="bg1"/>
                </a:solidFill>
                <a:latin typeface="+mn-ea"/>
                <a:ea typeface="+mn-ea"/>
              </a:rPr>
              <a:t>?</a:t>
            </a:r>
            <a:endParaRPr lang="ko-KR" altLang="en-US" sz="2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56584"/>
          </a:xfrm>
          <a:solidFill>
            <a:srgbClr val="CCFFFF"/>
          </a:solidFill>
        </p:spPr>
        <p:txBody>
          <a:bodyPr anchor="t" anchorCtr="0">
            <a:noAutofit/>
          </a:bodyPr>
          <a:lstStyle/>
          <a:p>
            <a:pPr marL="0" indent="0" fontAlgn="base">
              <a:buNone/>
            </a:pPr>
            <a:r>
              <a:rPr lang="ko-KR" altLang="en-US" sz="1800" b="1" dirty="0" smtClean="0"/>
              <a:t>□ </a:t>
            </a:r>
            <a:r>
              <a:rPr lang="ko-KR" altLang="en-US" sz="1800" b="1" dirty="0" err="1" smtClean="0"/>
              <a:t>숙잠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익은 누에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이란</a:t>
            </a:r>
            <a:r>
              <a:rPr lang="en-US" altLang="ko-KR" sz="1800" b="1" dirty="0" smtClean="0"/>
              <a:t>?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ko-KR" altLang="en-US" sz="1600" b="1" dirty="0" smtClean="0">
                <a:latin typeface="+mn-ea"/>
              </a:rPr>
              <a:t>  ○ </a:t>
            </a:r>
            <a:r>
              <a:rPr lang="ko-KR" altLang="en-US" sz="1600" b="1" dirty="0">
                <a:latin typeface="+mn-ea"/>
              </a:rPr>
              <a:t>고치를 짓기 직전 </a:t>
            </a:r>
            <a:r>
              <a:rPr lang="ko-KR" altLang="en-US" sz="1600" b="1" dirty="0" smtClean="0">
                <a:latin typeface="+mn-ea"/>
              </a:rPr>
              <a:t>누에로서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몸 속에 </a:t>
            </a:r>
            <a:r>
              <a:rPr lang="ko-KR" altLang="en-US" sz="1600" b="1" dirty="0">
                <a:latin typeface="+mn-ea"/>
              </a:rPr>
              <a:t>견사단백질이 </a:t>
            </a:r>
            <a:r>
              <a:rPr lang="ko-KR" altLang="en-US" sz="1600" b="1" dirty="0" err="1">
                <a:latin typeface="+mn-ea"/>
              </a:rPr>
              <a:t>가득차서</a:t>
            </a:r>
            <a:r>
              <a:rPr lang="ko-KR" altLang="en-US" sz="1600" b="1" dirty="0">
                <a:latin typeface="+mn-ea"/>
              </a:rPr>
              <a:t> 맑고 투명하게 </a:t>
            </a:r>
            <a:r>
              <a:rPr lang="ko-KR" altLang="en-US" sz="1600" b="1" dirty="0" smtClean="0">
                <a:latin typeface="+mn-ea"/>
              </a:rPr>
              <a:t>보임</a:t>
            </a:r>
            <a:endParaRPr lang="en-US" altLang="ko-KR" sz="1600" b="1" dirty="0" smtClean="0">
              <a:latin typeface="+mn-ea"/>
            </a:endParaRPr>
          </a:p>
          <a:p>
            <a:pPr marL="0" indent="0" fontAlgn="base">
              <a:buNone/>
            </a:pPr>
            <a:endParaRPr lang="en-US" altLang="ko-KR" sz="1800" dirty="0"/>
          </a:p>
          <a:p>
            <a:pPr marL="0" indent="0" fontAlgn="base">
              <a:buNone/>
            </a:pPr>
            <a:endParaRPr lang="en-US" altLang="ko-KR" sz="1800" dirty="0" smtClean="0"/>
          </a:p>
          <a:p>
            <a:pPr marL="0" indent="0" fontAlgn="base">
              <a:buNone/>
            </a:pPr>
            <a:endParaRPr lang="en-US" altLang="ko-KR" sz="1800" dirty="0"/>
          </a:p>
          <a:p>
            <a:pPr marL="0" indent="0" fontAlgn="base">
              <a:buNone/>
            </a:pPr>
            <a:endParaRPr lang="en-US" altLang="ko-KR" sz="1800" dirty="0" smtClean="0"/>
          </a:p>
          <a:p>
            <a:pPr marL="0" indent="0" fontAlgn="base">
              <a:buNone/>
            </a:pPr>
            <a:r>
              <a:rPr lang="ko-KR" altLang="en-US" sz="1800" b="1" dirty="0" smtClean="0">
                <a:latin typeface="+mn-ea"/>
              </a:rPr>
              <a:t>□ </a:t>
            </a:r>
            <a:r>
              <a:rPr lang="ko-KR" altLang="en-US" sz="1800" b="1" dirty="0" err="1" smtClean="0">
                <a:latin typeface="+mn-ea"/>
              </a:rPr>
              <a:t>홍잠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err="1" smtClean="0">
                <a:latin typeface="+mn-ea"/>
              </a:rPr>
              <a:t>弘蠶</a:t>
            </a:r>
            <a:r>
              <a:rPr lang="en-US" altLang="ko-KR" sz="1800" b="1" dirty="0" smtClean="0">
                <a:latin typeface="+mn-ea"/>
              </a:rPr>
              <a:t>)</a:t>
            </a:r>
            <a:r>
              <a:rPr lang="ko-KR" altLang="en-US" sz="1800" b="1" dirty="0" smtClean="0">
                <a:latin typeface="+mn-ea"/>
              </a:rPr>
              <a:t>이란</a:t>
            </a:r>
            <a:r>
              <a:rPr lang="en-US" altLang="ko-KR" sz="1800" b="1" dirty="0" smtClean="0">
                <a:latin typeface="+mn-ea"/>
              </a:rPr>
              <a:t>?</a:t>
            </a:r>
            <a:endParaRPr lang="ko-KR" altLang="en-US" sz="1800" b="1" dirty="0">
              <a:latin typeface="+mn-ea"/>
            </a:endParaRPr>
          </a:p>
          <a:p>
            <a:pPr marL="0" indent="0" fontAlgn="base">
              <a:buNone/>
            </a:pPr>
            <a:r>
              <a:rPr lang="ko-KR" altLang="en-US" sz="1600" b="1" dirty="0" smtClean="0"/>
              <a:t>  ○ </a:t>
            </a:r>
            <a:r>
              <a:rPr lang="ko-KR" altLang="en-US" sz="1600" b="1" dirty="0" err="1" smtClean="0"/>
              <a:t>숙잠</a:t>
            </a:r>
            <a:r>
              <a:rPr lang="ko-KR" altLang="en-US" sz="1600" b="1" dirty="0" smtClean="0"/>
              <a:t> </a:t>
            </a:r>
            <a:r>
              <a:rPr lang="ko-KR" altLang="en-US" sz="1600" b="1" dirty="0"/>
              <a:t>몸 속의 </a:t>
            </a:r>
            <a:r>
              <a:rPr lang="ko-KR" altLang="en-US" sz="1600" b="1" dirty="0" smtClean="0"/>
              <a:t>견사단백질은 건조하면 </a:t>
            </a:r>
            <a:r>
              <a:rPr lang="ko-KR" altLang="en-US" sz="1600" b="1" dirty="0"/>
              <a:t>매우 단단해져 </a:t>
            </a:r>
            <a:r>
              <a:rPr lang="ko-KR" altLang="en-US" sz="1600" b="1" dirty="0" smtClean="0"/>
              <a:t>섭취 불가능</a:t>
            </a:r>
            <a:endParaRPr lang="ko-KR" altLang="en-US" sz="1600" b="1" dirty="0"/>
          </a:p>
          <a:p>
            <a:pPr marL="0" indent="0" fontAlgn="base">
              <a:buNone/>
            </a:pPr>
            <a:r>
              <a:rPr lang="ko-KR" altLang="en-US" sz="1600" b="1" dirty="0" smtClean="0"/>
              <a:t>  ○ </a:t>
            </a:r>
            <a:r>
              <a:rPr lang="ko-KR" altLang="en-US" sz="1600" b="1" spc="-150" dirty="0" smtClean="0">
                <a:solidFill>
                  <a:srgbClr val="FF0000"/>
                </a:solidFill>
              </a:rPr>
              <a:t>살아있는 </a:t>
            </a:r>
            <a:r>
              <a:rPr lang="ko-KR" altLang="en-US" sz="1600" b="1" spc="-150" dirty="0" err="1" smtClean="0">
                <a:solidFill>
                  <a:srgbClr val="FF0000"/>
                </a:solidFill>
              </a:rPr>
              <a:t>숙잠</a:t>
            </a:r>
            <a:r>
              <a:rPr lang="ko-KR" altLang="en-US" sz="1600" b="1" spc="-150" dirty="0" err="1" smtClean="0"/>
              <a:t>을</a:t>
            </a:r>
            <a:r>
              <a:rPr lang="ko-KR" altLang="en-US" sz="1600" b="1" spc="-150" dirty="0" smtClean="0"/>
              <a:t> 섭취할 수 있도록 쪄서 </a:t>
            </a:r>
            <a:r>
              <a:rPr lang="ko-KR" altLang="en-US" sz="1600" b="1" spc="-150" dirty="0"/>
              <a:t>익힌 다음 </a:t>
            </a:r>
            <a:r>
              <a:rPr lang="ko-KR" altLang="en-US" sz="1600" b="1" spc="-150" dirty="0" err="1" smtClean="0"/>
              <a:t>동결건조한</a:t>
            </a:r>
            <a:r>
              <a:rPr lang="ko-KR" altLang="en-US" sz="1600" b="1" spc="-150" dirty="0" smtClean="0"/>
              <a:t> </a:t>
            </a:r>
            <a:r>
              <a:rPr lang="ko-KR" altLang="en-US" sz="1600" b="1" spc="-150" dirty="0" err="1"/>
              <a:t>숙잠을</a:t>
            </a:r>
            <a:r>
              <a:rPr lang="ko-KR" altLang="en-US" sz="1600" b="1" spc="-150" dirty="0"/>
              <a:t> “</a:t>
            </a:r>
            <a:r>
              <a:rPr lang="ko-KR" altLang="en-US" sz="1600" b="1" spc="-150" dirty="0" err="1" smtClean="0"/>
              <a:t>익힌숙잠</a:t>
            </a:r>
            <a:r>
              <a:rPr lang="ko-KR" altLang="en-US" sz="1600" b="1" spc="-150" dirty="0"/>
              <a:t>”</a:t>
            </a:r>
            <a:r>
              <a:rPr lang="ko-KR" altLang="en-US" sz="1600" b="1" spc="-150" dirty="0" smtClean="0"/>
              <a:t>이라 </a:t>
            </a:r>
            <a:r>
              <a:rPr lang="ko-KR" altLang="en-US" sz="1600" b="1" spc="-150" dirty="0"/>
              <a:t>함</a:t>
            </a:r>
          </a:p>
          <a:p>
            <a:pPr marL="0" indent="0" fontAlgn="base">
              <a:buNone/>
            </a:pPr>
            <a:endParaRPr lang="en-US" altLang="ko-KR" sz="1800" dirty="0" smtClean="0"/>
          </a:p>
          <a:p>
            <a:pPr marL="0" indent="0" fontAlgn="base">
              <a:buNone/>
            </a:pPr>
            <a:endParaRPr lang="en-US" altLang="ko-KR" sz="1800" dirty="0"/>
          </a:p>
          <a:p>
            <a:pPr marL="0" indent="0" fontAlgn="base">
              <a:buNone/>
            </a:pPr>
            <a:endParaRPr lang="en-US" altLang="ko-KR" sz="1800" dirty="0" smtClean="0"/>
          </a:p>
          <a:p>
            <a:pPr marL="0" indent="0" fontAlgn="base">
              <a:buNone/>
            </a:pPr>
            <a:endParaRPr lang="en-US" altLang="ko-KR" sz="1800" dirty="0"/>
          </a:p>
          <a:p>
            <a:pPr marL="0" indent="0" fontAlgn="base">
              <a:buNone/>
            </a:pPr>
            <a:endParaRPr lang="en-US" altLang="ko-KR" sz="1600" b="1" dirty="0" smtClean="0"/>
          </a:p>
          <a:p>
            <a:pPr marL="0" indent="0" fontAlgn="base">
              <a:buNone/>
            </a:pPr>
            <a:r>
              <a:rPr lang="ko-KR" altLang="en-US" sz="1600" b="1" dirty="0" smtClean="0"/>
              <a:t> ○ </a:t>
            </a:r>
            <a:r>
              <a:rPr lang="ko-KR" altLang="en-US" sz="1600" b="1" dirty="0" err="1" smtClean="0"/>
              <a:t>홍잠</a:t>
            </a:r>
            <a:r>
              <a:rPr lang="en-US" altLang="ko-KR" sz="1600" b="1" dirty="0" smtClean="0"/>
              <a:t>(</a:t>
            </a:r>
            <a:r>
              <a:rPr lang="ko-KR" altLang="en-US" sz="1600" b="1" dirty="0" err="1" smtClean="0"/>
              <a:t>弘蠶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이란 친근하고 기억하기 쉬운 </a:t>
            </a:r>
            <a:r>
              <a:rPr lang="ko-KR" altLang="en-US" sz="1600" b="1" dirty="0" err="1" smtClean="0"/>
              <a:t>익힌숙잠의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새이름으로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‘</a:t>
            </a:r>
            <a:r>
              <a:rPr lang="ko-KR" altLang="en-US" sz="1600" b="1" dirty="0" smtClean="0"/>
              <a:t>넓고 다양한</a:t>
            </a:r>
            <a:endParaRPr lang="en-US" altLang="ko-KR" sz="1600" b="1" dirty="0" smtClean="0"/>
          </a:p>
          <a:p>
            <a:pPr marL="0" indent="0" fontAlgn="base"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</a:t>
            </a:r>
            <a:r>
              <a:rPr lang="ko-KR" altLang="en-US" sz="1600" b="1" dirty="0" smtClean="0"/>
              <a:t> 기능성으로 인간을 이롭게 한다</a:t>
            </a:r>
            <a:r>
              <a:rPr lang="en-US" altLang="ko-KR" sz="1600" b="1" dirty="0" smtClean="0"/>
              <a:t>!’</a:t>
            </a:r>
            <a:r>
              <a:rPr lang="ko-KR" altLang="en-US" sz="1600" b="1" dirty="0" smtClean="0"/>
              <a:t>는 의미가 있음</a:t>
            </a:r>
            <a:endParaRPr lang="ko-KR" altLang="en-US" sz="16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494" y="1988840"/>
            <a:ext cx="14192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050" y="1988840"/>
            <a:ext cx="13811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1971776"/>
            <a:ext cx="13906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565" y="1971776"/>
            <a:ext cx="13620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242335"/>
              </p:ext>
            </p:extLst>
          </p:nvPr>
        </p:nvGraphicFramePr>
        <p:xfrm>
          <a:off x="1275494" y="2895701"/>
          <a:ext cx="6906692" cy="330710"/>
        </p:xfrm>
        <a:graphic>
          <a:graphicData uri="http://schemas.openxmlformats.org/drawingml/2006/table">
            <a:tbl>
              <a:tblPr/>
              <a:tblGrid>
                <a:gridCol w="1656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누에 사육장면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덜 익은 </a:t>
                      </a:r>
                      <a:r>
                        <a:rPr lang="ko-KR" altLang="en-US" sz="15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누에</a:t>
                      </a:r>
                      <a:r>
                        <a:rPr lang="en-US" altLang="ko-KR" sz="15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5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미숙잠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익은 누에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5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숙잠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견사단백질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024" y="4152151"/>
            <a:ext cx="1568314" cy="117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12" y="4182409"/>
            <a:ext cx="1485368" cy="114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552" y="4168121"/>
            <a:ext cx="1558205" cy="117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004008"/>
              </p:ext>
            </p:extLst>
          </p:nvPr>
        </p:nvGraphicFramePr>
        <p:xfrm>
          <a:off x="844762" y="5355875"/>
          <a:ext cx="7416825" cy="364363"/>
        </p:xfrm>
        <a:graphic>
          <a:graphicData uri="http://schemas.openxmlformats.org/drawingml/2006/table">
            <a:tbl>
              <a:tblPr/>
              <a:tblGrid>
                <a:gridCol w="247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3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숙잠을</a:t>
                      </a:r>
                      <a:r>
                        <a:rPr lang="ko-KR" altLang="en-US" sz="1400" b="1" kern="0" spc="-30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스팀으로 익히는 장면</a:t>
                      </a:r>
                      <a:endParaRPr lang="ko-KR" altLang="en-US" sz="1400" b="1" kern="0" spc="-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숙잠의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익힌 직후 모습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익힌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숙잠의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분말상태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79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59632" y="2060848"/>
            <a:ext cx="6624736" cy="1008112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ko-KR" altLang="en-US" sz="3600" b="1" dirty="0" err="1" smtClean="0">
                <a:solidFill>
                  <a:schemeClr val="bg1"/>
                </a:solidFill>
              </a:rPr>
              <a:t>홍잠의</a:t>
            </a:r>
            <a:r>
              <a:rPr lang="ko-KR" altLang="en-US" sz="3600" b="1" dirty="0" smtClean="0">
                <a:solidFill>
                  <a:schemeClr val="bg1"/>
                </a:solidFill>
              </a:rPr>
              <a:t> 건강기능효과</a:t>
            </a:r>
            <a:endParaRPr lang="ko-KR" altLang="en-US" sz="3600" b="1" dirty="0">
              <a:solidFill>
                <a:schemeClr val="bg1"/>
              </a:solidFill>
              <a:latin typeface="궁서체" pitchFamily="17" charset="-127"/>
              <a:ea typeface="궁서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30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marL="0" lvl="0" indent="0" fontAlgn="base">
              <a:lnSpc>
                <a:spcPts val="3400"/>
              </a:lnSpc>
              <a:buNone/>
            </a:pPr>
            <a:r>
              <a:rPr lang="ko-KR" altLang="en-US" sz="1800" b="1" dirty="0" smtClean="0"/>
              <a:t>○ 알코올만 </a:t>
            </a:r>
            <a:r>
              <a:rPr lang="ko-KR" altLang="en-US" sz="1800" b="1" dirty="0"/>
              <a:t>먹인 </a:t>
            </a:r>
            <a:r>
              <a:rPr lang="ko-KR" altLang="en-US" sz="1800" b="1" dirty="0" smtClean="0"/>
              <a:t>그룹은 지방간 </a:t>
            </a:r>
            <a:r>
              <a:rPr lang="ko-KR" altLang="en-US" sz="1800" b="1" dirty="0"/>
              <a:t>다량 </a:t>
            </a:r>
            <a:r>
              <a:rPr lang="ko-KR" altLang="en-US" sz="1800" b="1" dirty="0" smtClean="0"/>
              <a:t>생성</a:t>
            </a:r>
            <a:endParaRPr lang="en-US" altLang="ko-KR" sz="1800" b="1" dirty="0" smtClean="0"/>
          </a:p>
          <a:p>
            <a:pPr marL="0" lvl="0" indent="0" fontAlgn="base">
              <a:lnSpc>
                <a:spcPts val="3400"/>
              </a:lnSpc>
              <a:buNone/>
            </a:pPr>
            <a:r>
              <a:rPr lang="ko-KR" altLang="en-US" sz="1800" b="1" dirty="0" smtClean="0"/>
              <a:t>○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알코올을 섭취하더라도</a:t>
            </a:r>
            <a:endParaRPr lang="en-US" altLang="ko-KR" sz="1800" b="1" dirty="0" smtClean="0"/>
          </a:p>
          <a:p>
            <a:pPr marL="0" lvl="0" indent="0" fontAlgn="base">
              <a:lnSpc>
                <a:spcPts val="34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</a:t>
            </a:r>
            <a:r>
              <a:rPr lang="ko-KR" altLang="en-US" sz="1800" b="1" dirty="0" err="1" smtClean="0"/>
              <a:t>홍잠을</a:t>
            </a:r>
            <a:r>
              <a:rPr lang="ko-KR" altLang="en-US" sz="1800" b="1" dirty="0" smtClean="0"/>
              <a:t> 동시에 섭취한 그룹은 지방간 생성이 매우 적음</a:t>
            </a:r>
            <a:endParaRPr lang="en-US" altLang="ko-KR" sz="1800" b="1" dirty="0" smtClean="0"/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40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05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80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marL="0" lvl="0" indent="0" fontAlgn="base">
              <a:buNone/>
            </a:pPr>
            <a:r>
              <a:rPr kumimoji="1" lang="ko-KR" altLang="en-US" sz="1800" b="1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                        </a:t>
            </a:r>
            <a:endParaRPr lang="ko-KR" altLang="en-US" sz="1800" dirty="0"/>
          </a:p>
          <a:p>
            <a:pPr marL="0" indent="0" fontAlgn="base">
              <a:buNone/>
            </a:pPr>
            <a:endParaRPr lang="en-US" altLang="ko-KR" sz="1600" b="1" dirty="0" smtClean="0"/>
          </a:p>
          <a:p>
            <a:pPr marL="0" indent="0" fontAlgn="base">
              <a:buNone/>
            </a:pPr>
            <a:r>
              <a:rPr lang="en-US" altLang="ko-KR" sz="1600" b="1" dirty="0" smtClean="0"/>
              <a:t>     ※ - </a:t>
            </a:r>
            <a:r>
              <a:rPr lang="ko-KR" altLang="en-US" sz="1600" b="1" dirty="0" smtClean="0"/>
              <a:t>시험용 쥐에 </a:t>
            </a:r>
            <a:r>
              <a:rPr lang="ko-KR" altLang="en-US" sz="1600" b="1" dirty="0" err="1" smtClean="0"/>
              <a:t>홍잠</a:t>
            </a:r>
            <a:r>
              <a:rPr lang="ko-KR" altLang="en-US" sz="1600" b="1" dirty="0" smtClean="0"/>
              <a:t> </a:t>
            </a:r>
            <a:r>
              <a:rPr lang="en-US" altLang="ko-KR" sz="1600" b="1" dirty="0"/>
              <a:t>0.1g/kg </a:t>
            </a:r>
            <a:r>
              <a:rPr lang="ko-KR" altLang="en-US" sz="1600" b="1" dirty="0"/>
              <a:t>처리 </a:t>
            </a:r>
            <a:r>
              <a:rPr lang="ko-KR" altLang="en-US" sz="1600" b="1" dirty="0" smtClean="0"/>
              <a:t>시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인체기준 </a:t>
            </a:r>
            <a:r>
              <a:rPr lang="en-US" altLang="ko-KR" sz="1600" b="1" dirty="0" smtClean="0"/>
              <a:t>1g) :</a:t>
            </a:r>
            <a:r>
              <a:rPr lang="ko-KR" altLang="en-US" sz="1600" b="1" dirty="0" smtClean="0"/>
              <a:t> </a:t>
            </a:r>
            <a:r>
              <a:rPr lang="en-US" altLang="ko-KR" sz="1600" b="1" dirty="0"/>
              <a:t>26% </a:t>
            </a:r>
            <a:r>
              <a:rPr lang="ko-KR" altLang="en-US" sz="1600" b="1" dirty="0" smtClean="0"/>
              <a:t>감소</a:t>
            </a:r>
            <a:endParaRPr lang="en-US" altLang="ko-KR" sz="1600" b="1" dirty="0" smtClean="0"/>
          </a:p>
          <a:p>
            <a:pPr marL="0" indent="0" fontAlgn="base"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   - </a:t>
            </a:r>
            <a:r>
              <a:rPr lang="en-US" altLang="ko-KR" sz="1600" b="1" dirty="0"/>
              <a:t>1g/kg </a:t>
            </a:r>
            <a:r>
              <a:rPr lang="ko-KR" altLang="en-US" sz="1600" b="1" dirty="0"/>
              <a:t>처리 </a:t>
            </a:r>
            <a:r>
              <a:rPr lang="ko-KR" altLang="en-US" sz="1600" b="1" dirty="0" smtClean="0"/>
              <a:t>시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인체기준 </a:t>
            </a:r>
            <a:r>
              <a:rPr lang="en-US" altLang="ko-KR" sz="1600" b="1" dirty="0" smtClean="0"/>
              <a:t>10g) :</a:t>
            </a:r>
            <a:r>
              <a:rPr lang="ko-KR" altLang="en-US" sz="1600" b="1" dirty="0" smtClean="0"/>
              <a:t> </a:t>
            </a:r>
            <a:r>
              <a:rPr lang="en-US" altLang="ko-KR" sz="1600" b="1" dirty="0"/>
              <a:t>56% </a:t>
            </a:r>
            <a:r>
              <a:rPr lang="ko-KR" altLang="en-US" sz="1600" b="1" dirty="0" smtClean="0"/>
              <a:t>감소</a:t>
            </a:r>
            <a:endParaRPr lang="ko-KR" altLang="en-US" sz="1600" b="1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97240" y="548680"/>
            <a:ext cx="6487128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fontAlgn="base"/>
            <a:r>
              <a:rPr lang="ko-KR" altLang="en-US" sz="2800" b="1" dirty="0" smtClean="0"/>
              <a:t>알코올성 </a:t>
            </a:r>
            <a:r>
              <a:rPr lang="ko-KR" altLang="en-US" sz="2800" b="1" dirty="0"/>
              <a:t>지방간 예방 효과</a:t>
            </a:r>
            <a:endParaRPr lang="ko-KR" altLang="en-US" sz="28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81476"/>
              </p:ext>
            </p:extLst>
          </p:nvPr>
        </p:nvGraphicFramePr>
        <p:xfrm>
          <a:off x="687745" y="4662306"/>
          <a:ext cx="7739789" cy="521945"/>
        </p:xfrm>
        <a:graphic>
          <a:graphicData uri="http://schemas.openxmlformats.org/drawingml/2006/table">
            <a:tbl>
              <a:tblPr/>
              <a:tblGrid>
                <a:gridCol w="186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1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7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93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1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정상군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알코올투여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600" b="1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600" b="1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홍잠</a:t>
                      </a:r>
                      <a:r>
                        <a:rPr lang="ko-KR" altLang="en-US" sz="1600" b="1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1600" b="1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600" b="1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600" b="1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홍잠</a:t>
                      </a:r>
                      <a:r>
                        <a:rPr lang="ko-KR" altLang="en-US" sz="1600" b="1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1600" b="1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3" name="_x271049152" descr="EMB0000266832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33923" b="73108"/>
          <a:stretch>
            <a:fillRect/>
          </a:stretch>
        </p:blipFill>
        <p:spPr bwMode="auto">
          <a:xfrm>
            <a:off x="683568" y="2996952"/>
            <a:ext cx="773979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06475" y="4923279"/>
            <a:ext cx="255198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 </a:t>
            </a:r>
            <a:endParaRPr kumimoji="1" lang="ko-KR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 </a:t>
            </a:r>
            <a:endParaRPr kumimoji="1" lang="ko-KR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156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알코올성 간염 및 독성물질에 의한 간염 예방효과 시험결과</a:t>
            </a: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혈액 </a:t>
            </a:r>
            <a:r>
              <a:rPr lang="ko-KR" altLang="en-US" sz="1800" b="1" dirty="0"/>
              <a:t>검사결과 </a:t>
            </a:r>
            <a:r>
              <a:rPr lang="en-US" altLang="ko-KR" sz="1800" b="1" dirty="0" smtClean="0"/>
              <a:t>ALT(GPT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와 </a:t>
            </a:r>
            <a:r>
              <a:rPr lang="en-US" altLang="ko-KR" sz="1800" b="1" dirty="0"/>
              <a:t>AST(GOT)</a:t>
            </a:r>
            <a:r>
              <a:rPr lang="ko-KR" altLang="en-US" sz="1800" b="1" dirty="0" smtClean="0"/>
              <a:t>가</a:t>
            </a: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독성물질 등을 투여하고 </a:t>
            </a:r>
            <a:r>
              <a:rPr lang="ko-KR" altLang="en-US" sz="1800" b="1" dirty="0" err="1" smtClean="0"/>
              <a:t>홍잠을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먹지 </a:t>
            </a:r>
            <a:r>
              <a:rPr lang="ko-KR" altLang="en-US" sz="1800" b="1" dirty="0" smtClean="0"/>
              <a:t>않은 </a:t>
            </a:r>
            <a:r>
              <a:rPr lang="ko-KR" altLang="en-US" sz="1800" b="1" dirty="0"/>
              <a:t>그룹은 크게 증가한 </a:t>
            </a:r>
            <a:r>
              <a:rPr lang="ko-KR" altLang="en-US" sz="1800" b="1" dirty="0" smtClean="0"/>
              <a:t>반면</a:t>
            </a: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- </a:t>
            </a:r>
            <a:r>
              <a:rPr lang="ko-KR" altLang="en-US" sz="1800" b="1" spc="-150" dirty="0" smtClean="0"/>
              <a:t>알코올 또는 독성물질을 먹었지만 </a:t>
            </a:r>
            <a:r>
              <a:rPr lang="ko-KR" altLang="en-US" sz="1800" b="1" spc="-150" dirty="0" err="1" smtClean="0"/>
              <a:t>홍잠도</a:t>
            </a:r>
            <a:r>
              <a:rPr lang="ko-KR" altLang="en-US" sz="1800" b="1" spc="-150" dirty="0" smtClean="0"/>
              <a:t> 함께 먹은 그룹은 정상그룹과 같은 수준</a:t>
            </a:r>
            <a:endParaRPr lang="en-US" altLang="ko-KR" sz="1800" b="1" spc="-15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112264" y="548680"/>
            <a:ext cx="5184576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 fontAlgn="base" latinLnBrk="0">
              <a:lnSpc>
                <a:spcPts val="3100"/>
              </a:lnSpc>
            </a:pPr>
            <a:r>
              <a:rPr lang="ko-KR" altLang="en-US" sz="3200" b="1" dirty="0" smtClean="0"/>
              <a:t>간염 예방 </a:t>
            </a:r>
            <a:r>
              <a:rPr lang="ko-KR" altLang="en-US" sz="3200" b="1" dirty="0"/>
              <a:t>효과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777571"/>
              </p:ext>
            </p:extLst>
          </p:nvPr>
        </p:nvGraphicFramePr>
        <p:xfrm>
          <a:off x="5939153" y="5369247"/>
          <a:ext cx="2715373" cy="432054"/>
        </p:xfrm>
        <a:graphic>
          <a:graphicData uri="http://schemas.openxmlformats.org/drawingml/2006/table">
            <a:tbl>
              <a:tblPr/>
              <a:tblGrid>
                <a:gridCol w="616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51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15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 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0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0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홍잠</a:t>
                      </a: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0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0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홍잠</a:t>
                      </a: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0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371879"/>
              </p:ext>
            </p:extLst>
          </p:nvPr>
        </p:nvGraphicFramePr>
        <p:xfrm>
          <a:off x="1643928" y="5373216"/>
          <a:ext cx="2581830" cy="504056"/>
        </p:xfrm>
        <a:graphic>
          <a:graphicData uri="http://schemas.openxmlformats.org/drawingml/2006/table">
            <a:tbl>
              <a:tblPr/>
              <a:tblGrid>
                <a:gridCol w="52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8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 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 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0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0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홍잠</a:t>
                      </a: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0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0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홍잠</a:t>
                      </a:r>
                      <a:r>
                        <a:rPr lang="ko-KR" altLang="en-US" sz="10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0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10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4" name="_x237846536" descr="EMB0000266832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2" r="68417" b="11320"/>
          <a:stretch>
            <a:fillRect/>
          </a:stretch>
        </p:blipFill>
        <p:spPr bwMode="auto">
          <a:xfrm>
            <a:off x="818043" y="3284984"/>
            <a:ext cx="3425056" cy="2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237848216" descr="EMB0000266832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8" t="11345" r="16858" b="10730"/>
          <a:stretch>
            <a:fillRect/>
          </a:stretch>
        </p:blipFill>
        <p:spPr bwMode="auto">
          <a:xfrm>
            <a:off x="5148064" y="3284984"/>
            <a:ext cx="3456384" cy="2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833688" y="5829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833688" y="10387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71600" y="6021288"/>
            <a:ext cx="7128792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알코올 및 독성물질에 의한 간염 예방효과가 모두 우수함</a:t>
            </a:r>
            <a:endParaRPr lang="ko-KR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3263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6489" y="1153315"/>
            <a:ext cx="8229600" cy="5395738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염증 </a:t>
            </a:r>
            <a:r>
              <a:rPr lang="ko-KR" altLang="en-US" sz="1800" b="1" dirty="0"/>
              <a:t>관련 효소인 </a:t>
            </a:r>
            <a:r>
              <a:rPr lang="en-US" altLang="ko-KR" sz="1800" b="1" dirty="0"/>
              <a:t>COX-2</a:t>
            </a:r>
            <a:r>
              <a:rPr lang="ko-KR" altLang="en-US" sz="1800" b="1" dirty="0"/>
              <a:t>와 </a:t>
            </a:r>
            <a:r>
              <a:rPr lang="en-US" altLang="ko-KR" sz="1800" b="1" dirty="0" err="1"/>
              <a:t>iNOS</a:t>
            </a:r>
            <a:r>
              <a:rPr lang="ko-KR" altLang="en-US" sz="1800" b="1" dirty="0"/>
              <a:t>의 </a:t>
            </a:r>
            <a:r>
              <a:rPr lang="ko-KR" altLang="en-US" sz="1800" b="1" dirty="0" smtClean="0"/>
              <a:t>발현이 현저하게 감소되어</a:t>
            </a:r>
            <a:endParaRPr lang="en-US" altLang="ko-KR" sz="1800" b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 smtClean="0"/>
              <a:t>    </a:t>
            </a:r>
            <a:r>
              <a:rPr lang="ko-KR" altLang="en-US" sz="1800" b="1" dirty="0"/>
              <a:t>염증물질의 생성이 억제됨을 </a:t>
            </a:r>
            <a:r>
              <a:rPr lang="ko-KR" altLang="en-US" sz="1800" b="1" dirty="0" smtClean="0"/>
              <a:t>확인</a:t>
            </a:r>
            <a:endParaRPr lang="en-US" altLang="ko-KR" sz="1800" b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/>
              <a:t>○ </a:t>
            </a:r>
            <a:r>
              <a:rPr lang="ko-KR" altLang="en-US" sz="1800" b="1" dirty="0" smtClean="0"/>
              <a:t>대표적 </a:t>
            </a:r>
            <a:r>
              <a:rPr lang="ko-KR" altLang="en-US" sz="1800" b="1" dirty="0"/>
              <a:t>염증 </a:t>
            </a:r>
            <a:r>
              <a:rPr lang="ko-KR" altLang="en-US" sz="1800" b="1" dirty="0" smtClean="0"/>
              <a:t>물질인 </a:t>
            </a:r>
            <a:r>
              <a:rPr lang="en-US" altLang="ko-KR" sz="1800" b="1" dirty="0" smtClean="0"/>
              <a:t>TNF-</a:t>
            </a:r>
            <a:r>
              <a:rPr lang="el-GR" altLang="ko-KR" sz="1800" b="1" dirty="0" smtClean="0"/>
              <a:t>α</a:t>
            </a:r>
            <a:r>
              <a:rPr lang="ko-KR" altLang="en-US" sz="1800" b="1" dirty="0" smtClean="0"/>
              <a:t>가 </a:t>
            </a:r>
            <a:r>
              <a:rPr lang="ko-KR" altLang="en-US" sz="1800" b="1" dirty="0" err="1"/>
              <a:t>홍잠</a:t>
            </a:r>
            <a:r>
              <a:rPr lang="ko-KR" altLang="en-US" sz="1800" b="1" dirty="0"/>
              <a:t> 섭취에 의하여 효율적으로 감소</a:t>
            </a:r>
          </a:p>
          <a:p>
            <a:pPr fontAlgn="base"/>
            <a:endParaRPr lang="ko-KR" altLang="en-US" sz="1800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763688" y="404664"/>
            <a:ext cx="5400600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fontAlgn="base"/>
            <a:r>
              <a:rPr lang="ko-KR" altLang="en-US" sz="2800" b="1" dirty="0" smtClean="0"/>
              <a:t>염증방지효과</a:t>
            </a:r>
            <a:endParaRPr lang="ko-KR" altLang="en-US" sz="28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58951" y="5296308"/>
            <a:ext cx="16979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lvl="0" algn="just" eaLnBrk="0" latinLnBrk="0" hangingPunct="0"/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굴림" pitchFamily="50" charset="-127"/>
              </a:rPr>
              <a:t>COX-2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굴림" pitchFamily="50" charset="-127"/>
              </a:rPr>
              <a:t>감소효과</a:t>
            </a:r>
            <a:endParaRPr kumimoji="1" lang="ko-KR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굴림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36751"/>
            <a:ext cx="3024336" cy="200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32" y="2896439"/>
            <a:ext cx="3255673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585639" y="5296308"/>
            <a:ext cx="17171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lvl="0" algn="just" eaLnBrk="0" latinLnBrk="0" hangingPunct="0"/>
            <a:r>
              <a:rPr lang="en-US" altLang="ko-KR" sz="1600" b="1" dirty="0" smtClean="0">
                <a:latin typeface="+mn-ea"/>
                <a:ea typeface="+mn-ea"/>
              </a:rPr>
              <a:t>TNF-</a:t>
            </a:r>
            <a:r>
              <a:rPr lang="el-GR" altLang="ko-KR" sz="1600" b="1" dirty="0" smtClean="0">
                <a:latin typeface="+mn-ea"/>
                <a:ea typeface="+mn-ea"/>
              </a:rPr>
              <a:t>α</a:t>
            </a:r>
            <a:r>
              <a:rPr lang="en-US" altLang="ko-KR" sz="1600" b="1" dirty="0" smtClean="0"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latin typeface="+mn-ea"/>
                <a:ea typeface="+mn-ea"/>
              </a:rPr>
              <a:t>감소효과</a:t>
            </a:r>
            <a:endParaRPr kumimoji="1" lang="ko-KR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71600" y="6021288"/>
            <a:ext cx="7056784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알코올 및 독성물질에 의한 염증방지효과가 모두 우수함</a:t>
            </a:r>
            <a:endParaRPr lang="ko-KR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073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ko-KR" altLang="en-US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dirty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112264" y="404664"/>
            <a:ext cx="5184576" cy="50405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 fontAlgn="base" latinLnBrk="0">
              <a:lnSpc>
                <a:spcPts val="3100"/>
              </a:lnSpc>
            </a:pPr>
            <a:r>
              <a:rPr lang="ko-KR" altLang="en-US" sz="3200" b="1" dirty="0" smtClean="0"/>
              <a:t>간경화 예방 </a:t>
            </a:r>
            <a:r>
              <a:rPr lang="ko-KR" altLang="en-US" sz="3200" b="1" dirty="0"/>
              <a:t>효과</a:t>
            </a:r>
            <a:endParaRPr lang="ko-KR" altLang="en-US" sz="32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833688" y="5829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833688" y="10387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57" y="959519"/>
            <a:ext cx="759084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184" y="3554302"/>
            <a:ext cx="6624736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2652324" y="5602311"/>
            <a:ext cx="4104456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smtClean="0">
                <a:latin typeface="+mn-ea"/>
                <a:ea typeface="+mn-ea"/>
              </a:rPr>
              <a:t>간경화지표 감소효과</a:t>
            </a:r>
            <a:endParaRPr lang="ko-KR" altLang="en-US" sz="2000" b="1" dirty="0">
              <a:latin typeface="+mn-ea"/>
              <a:ea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519772" y="2971552"/>
            <a:ext cx="4104456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err="1" smtClean="0">
                <a:latin typeface="+mn-ea"/>
                <a:ea typeface="+mn-ea"/>
              </a:rPr>
              <a:t>간섬유증</a:t>
            </a:r>
            <a:r>
              <a:rPr lang="ko-KR" altLang="en-US" sz="2000" b="1" dirty="0" smtClean="0">
                <a:latin typeface="+mn-ea"/>
                <a:ea typeface="+mn-ea"/>
              </a:rPr>
              <a:t> 억제효과</a:t>
            </a:r>
            <a:endParaRPr lang="ko-KR" altLang="en-US" sz="2000" b="1" dirty="0">
              <a:latin typeface="+mn-ea"/>
              <a:ea typeface="+mn-ea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71600" y="6021288"/>
            <a:ext cx="7420600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알코올 및 독성물질에 의한 간경화 예방효과가 모두 우수함</a:t>
            </a:r>
            <a:endParaRPr lang="ko-KR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5124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marL="0" lvl="0" indent="0" fontAlgn="base">
              <a:lnSpc>
                <a:spcPts val="3400"/>
              </a:lnSpc>
              <a:buNone/>
            </a:pPr>
            <a:r>
              <a:rPr lang="ko-KR" altLang="en-US" sz="1800" b="1" dirty="0" smtClean="0"/>
              <a:t>○ 독성물질 투여 모든 </a:t>
            </a:r>
            <a:r>
              <a:rPr lang="ko-KR" altLang="en-US" sz="1800" b="1" dirty="0" err="1" smtClean="0"/>
              <a:t>시험쥐에서</a:t>
            </a:r>
            <a:r>
              <a:rPr lang="ko-KR" altLang="en-US" sz="1800" b="1" dirty="0" smtClean="0"/>
              <a:t> 악성종양 다량발생</a:t>
            </a:r>
            <a:endParaRPr lang="en-US" altLang="ko-KR" sz="1800" b="1" dirty="0" smtClean="0"/>
          </a:p>
          <a:p>
            <a:pPr marL="0" lvl="0" indent="0" fontAlgn="base">
              <a:lnSpc>
                <a:spcPts val="3400"/>
              </a:lnSpc>
              <a:buNone/>
            </a:pPr>
            <a:r>
              <a:rPr lang="ko-KR" altLang="en-US" sz="1800" b="1" dirty="0" smtClean="0"/>
              <a:t>○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독성물질을 투여하더라도 </a:t>
            </a:r>
            <a:endParaRPr lang="en-US" altLang="ko-KR" sz="1800" b="1" dirty="0" smtClean="0"/>
          </a:p>
          <a:p>
            <a:pPr marL="0" lvl="0" indent="0" fontAlgn="base">
              <a:lnSpc>
                <a:spcPts val="34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</a:t>
            </a:r>
            <a:r>
              <a:rPr lang="ko-KR" altLang="en-US" sz="1800" b="1" dirty="0" err="1" smtClean="0"/>
              <a:t>홍잠을</a:t>
            </a:r>
            <a:r>
              <a:rPr lang="ko-KR" altLang="en-US" sz="1800" b="1" dirty="0" smtClean="0"/>
              <a:t> 동시에 섭취한 </a:t>
            </a:r>
            <a:r>
              <a:rPr lang="ko-KR" altLang="en-US" sz="1800" b="1" dirty="0" err="1" smtClean="0"/>
              <a:t>시험쥐에서는</a:t>
            </a:r>
            <a:r>
              <a:rPr lang="ko-KR" altLang="en-US" sz="1800" b="1" dirty="0" smtClean="0"/>
              <a:t> 악성종양이 최대 </a:t>
            </a:r>
            <a:r>
              <a:rPr lang="en-US" altLang="ko-KR" sz="1800" b="1" dirty="0" smtClean="0"/>
              <a:t>88% </a:t>
            </a:r>
            <a:r>
              <a:rPr lang="ko-KR" altLang="en-US" sz="1800" b="1" dirty="0" smtClean="0"/>
              <a:t>감소</a:t>
            </a:r>
            <a:endParaRPr lang="en-US" altLang="ko-KR" sz="1800" b="1" dirty="0" smtClean="0"/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40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/>
            <a:endParaRPr lang="ko-KR" altLang="en-US" sz="1800" dirty="0"/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05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800" b="1" dirty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/>
            <a:endParaRPr kumimoji="1" lang="en-US" altLang="ko-KR" sz="1800" b="1" dirty="0" smtClean="0">
              <a:solidFill>
                <a:srgbClr val="000000"/>
              </a:solidFill>
              <a:latin typeface="굴림" pitchFamily="50" charset="-127"/>
              <a:ea typeface="맑은 고딕" pitchFamily="50" charset="-127"/>
              <a:cs typeface="굴림" pitchFamily="50" charset="-127"/>
            </a:endParaRPr>
          </a:p>
          <a:p>
            <a:pPr marL="0" lvl="0" indent="0" fontAlgn="base">
              <a:buNone/>
            </a:pPr>
            <a:r>
              <a:rPr kumimoji="1" lang="ko-KR" altLang="en-US" sz="1800" b="1" dirty="0" smtClean="0">
                <a:solidFill>
                  <a:srgbClr val="000000"/>
                </a:solidFill>
                <a:latin typeface="굴림" pitchFamily="50" charset="-127"/>
                <a:ea typeface="맑은 고딕" pitchFamily="50" charset="-127"/>
                <a:cs typeface="굴림" pitchFamily="50" charset="-127"/>
              </a:rPr>
              <a:t>                        </a:t>
            </a:r>
            <a:endParaRPr lang="ko-KR" altLang="en-US" sz="1800" dirty="0"/>
          </a:p>
          <a:p>
            <a:pPr marL="0" indent="0" fontAlgn="base">
              <a:buNone/>
            </a:pPr>
            <a:endParaRPr lang="en-US" altLang="ko-KR" sz="1600" b="1" dirty="0" smtClean="0"/>
          </a:p>
          <a:p>
            <a:pPr marL="0" indent="0" fontAlgn="base">
              <a:buNone/>
            </a:pPr>
            <a:endParaRPr lang="en-US" altLang="ko-KR" sz="1600" b="1" dirty="0"/>
          </a:p>
          <a:p>
            <a:pPr marL="0" indent="0" fontAlgn="base">
              <a:buNone/>
            </a:pPr>
            <a:endParaRPr lang="en-US" altLang="ko-KR" sz="1600" b="1" dirty="0" smtClean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97240" y="548680"/>
            <a:ext cx="6487128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fontAlgn="base"/>
            <a:r>
              <a:rPr lang="ko-KR" altLang="en-US" sz="2800" b="1" dirty="0" smtClean="0"/>
              <a:t>독성물질에 의한 간암 예방효과</a:t>
            </a:r>
            <a:endParaRPr lang="ko-KR" altLang="en-US" sz="2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06475" y="4923279"/>
            <a:ext cx="255198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 </a:t>
            </a:r>
            <a:endParaRPr kumimoji="1" lang="ko-KR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 </a:t>
            </a:r>
            <a:endParaRPr kumimoji="1" lang="ko-KR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7560840" cy="33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2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259632" y="404664"/>
            <a:ext cx="669674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고지혈증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예방효과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735866"/>
              </p:ext>
            </p:extLst>
          </p:nvPr>
        </p:nvGraphicFramePr>
        <p:xfrm>
          <a:off x="1487400" y="4869160"/>
          <a:ext cx="2520281" cy="401574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3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15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8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홍잠</a:t>
                      </a: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52" name="_x273544752" descr="EMB000026683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4" r="84406" b="12291"/>
          <a:stretch>
            <a:fillRect/>
          </a:stretch>
        </p:blipFill>
        <p:spPr bwMode="auto">
          <a:xfrm>
            <a:off x="537597" y="1268760"/>
            <a:ext cx="345638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_x273545312" descr="EMB000026683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5" t="12630" r="59306" b="11836"/>
          <a:stretch>
            <a:fillRect/>
          </a:stretch>
        </p:blipFill>
        <p:spPr bwMode="auto">
          <a:xfrm>
            <a:off x="4679951" y="1268761"/>
            <a:ext cx="3924496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273534048" descr="EMB000026683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6" t="13583" r="12163" b="11533"/>
          <a:stretch>
            <a:fillRect/>
          </a:stretch>
        </p:blipFill>
        <p:spPr bwMode="auto">
          <a:xfrm>
            <a:off x="4427984" y="3284985"/>
            <a:ext cx="417646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833688" y="6732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833688" y="12239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833688" y="18000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833688" y="23979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8" name="_x273536944" descr="EMB000026683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3" t="13045" r="35516" b="11935"/>
          <a:stretch>
            <a:fillRect/>
          </a:stretch>
        </p:blipFill>
        <p:spPr bwMode="auto">
          <a:xfrm>
            <a:off x="323528" y="3140968"/>
            <a:ext cx="374441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1"/>
          <p:cNvSpPr txBox="1">
            <a:spLocks/>
          </p:cNvSpPr>
          <p:nvPr/>
        </p:nvSpPr>
        <p:spPr>
          <a:xfrm>
            <a:off x="5940151" y="2852936"/>
            <a:ext cx="2664295" cy="288032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알코올성 </a:t>
            </a:r>
            <a:r>
              <a:rPr lang="en-US" altLang="ko-KR" sz="1200" b="1" dirty="0" smtClean="0">
                <a:latin typeface="+mn-ea"/>
                <a:ea typeface="+mn-ea"/>
              </a:rPr>
              <a:t>HDL </a:t>
            </a:r>
            <a:r>
              <a:rPr lang="ko-KR" altLang="en-US" sz="1200" b="1" dirty="0" smtClean="0">
                <a:latin typeface="+mn-ea"/>
                <a:ea typeface="+mn-ea"/>
              </a:rPr>
              <a:t>콜레스테롤 증가효과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6325568" y="5400508"/>
            <a:ext cx="2160240" cy="288032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알코올성 중성지방 감소효과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34" name="제목 1"/>
          <p:cNvSpPr txBox="1">
            <a:spLocks/>
          </p:cNvSpPr>
          <p:nvPr/>
        </p:nvSpPr>
        <p:spPr>
          <a:xfrm>
            <a:off x="1331639" y="5445224"/>
            <a:ext cx="2662341" cy="288032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알코올성 </a:t>
            </a:r>
            <a:r>
              <a:rPr lang="en-US" altLang="ko-KR" sz="1200" b="1" dirty="0" smtClean="0">
                <a:latin typeface="+mn-ea"/>
                <a:ea typeface="+mn-ea"/>
              </a:rPr>
              <a:t>LDL </a:t>
            </a:r>
            <a:r>
              <a:rPr lang="ko-KR" altLang="en-US" sz="1200" b="1" dirty="0" smtClean="0">
                <a:latin typeface="+mn-ea"/>
                <a:ea typeface="+mn-ea"/>
              </a:rPr>
              <a:t>콜레스테롤 감소효과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1547664" y="2845898"/>
            <a:ext cx="2520280" cy="288032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알코올성 총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</a:rPr>
              <a:t>콜레스테롤 감소효과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39781"/>
              </p:ext>
            </p:extLst>
          </p:nvPr>
        </p:nvGraphicFramePr>
        <p:xfrm>
          <a:off x="5965527" y="4869161"/>
          <a:ext cx="2520281" cy="401574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3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15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8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홍잠</a:t>
                      </a:r>
                      <a:r>
                        <a:rPr lang="ko-KR" altLang="en-US" sz="8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8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8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43977" y="5766124"/>
            <a:ext cx="7541831" cy="43204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알코올 및 독성물질에 의한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  <a:ea typeface="+mn-ea"/>
              </a:rPr>
              <a:t>고지혈증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 예방효과가 모두 우수함</a:t>
            </a:r>
            <a:endParaRPr lang="ko-KR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653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77180" y="1201614"/>
            <a:ext cx="8229600" cy="5395738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err="1" smtClean="0"/>
              <a:t>홍잠을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먹이지 않은 </a:t>
            </a:r>
            <a:r>
              <a:rPr lang="ko-KR" altLang="en-US" sz="1800" b="1" dirty="0" err="1"/>
              <a:t>래트와</a:t>
            </a:r>
            <a:r>
              <a:rPr lang="ko-KR" altLang="en-US" sz="1800" b="1" dirty="0"/>
              <a:t> </a:t>
            </a:r>
            <a:r>
              <a:rPr lang="en-US" altLang="ko-KR" sz="1800" b="1" dirty="0" smtClean="0"/>
              <a:t>10</a:t>
            </a:r>
            <a:r>
              <a:rPr lang="ko-KR" altLang="en-US" sz="1800" b="1" dirty="0"/>
              <a:t>일간 먹인 </a:t>
            </a:r>
            <a:r>
              <a:rPr lang="ko-KR" altLang="en-US" sz="1800" b="1" dirty="0" err="1"/>
              <a:t>래트</a:t>
            </a:r>
            <a:r>
              <a:rPr lang="ko-KR" altLang="en-US" sz="1800" b="1" dirty="0"/>
              <a:t> 그룹으로 </a:t>
            </a:r>
            <a:r>
              <a:rPr lang="ko-KR" altLang="en-US" sz="1800" b="1" dirty="0" smtClean="0"/>
              <a:t>나누어</a:t>
            </a: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spc="-150" dirty="0" smtClean="0"/>
              <a:t>10</a:t>
            </a:r>
            <a:r>
              <a:rPr lang="ko-KR" altLang="en-US" sz="1800" b="1" spc="-150" dirty="0"/>
              <a:t>일 후 알코올 원액을 </a:t>
            </a:r>
            <a:r>
              <a:rPr lang="ko-KR" altLang="en-US" sz="1800" b="1" spc="-150" dirty="0" err="1"/>
              <a:t>래트</a:t>
            </a:r>
            <a:r>
              <a:rPr lang="ko-KR" altLang="en-US" sz="1800" b="1" spc="-150" dirty="0"/>
              <a:t> 무게 </a:t>
            </a:r>
            <a:r>
              <a:rPr lang="en-US" altLang="ko-KR" sz="1800" b="1" spc="-150" dirty="0"/>
              <a:t>1kg</a:t>
            </a:r>
            <a:r>
              <a:rPr lang="ko-KR" altLang="en-US" sz="1800" b="1" spc="-150" dirty="0"/>
              <a:t>당 </a:t>
            </a:r>
            <a:r>
              <a:rPr lang="en-US" altLang="ko-KR" sz="1800" b="1" spc="-150" dirty="0"/>
              <a:t>3g</a:t>
            </a:r>
            <a:r>
              <a:rPr lang="ko-KR" altLang="en-US" sz="1800" b="1" spc="-150" dirty="0"/>
              <a:t>을 먹인 후 부검과 </a:t>
            </a:r>
            <a:r>
              <a:rPr lang="ko-KR" altLang="en-US" sz="1800" b="1" spc="-150" dirty="0" smtClean="0"/>
              <a:t>혈액검사 </a:t>
            </a:r>
            <a:r>
              <a:rPr lang="ko-KR" altLang="en-US" sz="1800" b="1" spc="-150" dirty="0"/>
              <a:t>실시</a:t>
            </a: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463077" y="404664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 fontAlgn="base"/>
            <a:r>
              <a:rPr lang="ko-KR" altLang="en-US" sz="2800" b="1" dirty="0" smtClean="0"/>
              <a:t>알코올성 위염 </a:t>
            </a:r>
            <a:r>
              <a:rPr lang="ko-KR" altLang="en-US" sz="2800" b="1" dirty="0"/>
              <a:t>예방효과</a:t>
            </a:r>
            <a:endParaRPr lang="ko-KR" altLang="en-US" sz="28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73191"/>
              </p:ext>
            </p:extLst>
          </p:nvPr>
        </p:nvGraphicFramePr>
        <p:xfrm>
          <a:off x="1481945" y="5517232"/>
          <a:ext cx="6041009" cy="317119"/>
        </p:xfrm>
        <a:graphic>
          <a:graphicData uri="http://schemas.openxmlformats.org/drawingml/2006/table">
            <a:tbl>
              <a:tblPr/>
              <a:tblGrid>
                <a:gridCol w="1333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92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3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71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정상</a:t>
                      </a: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2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2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12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2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1200" b="1" kern="0" spc="-16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1200" b="1" kern="0" spc="-16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1200" b="1" kern="0" spc="-16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1200" b="1" kern="0" spc="-16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200" b="1" kern="0" spc="-16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1200" b="1" kern="0" spc="-1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54225" y="3705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먹인 그룹은 그 증상이 현저하게 감소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7169" name="_x270728560" descr="EMB00002668330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8" r="34669" b="5093"/>
          <a:stretch>
            <a:fillRect/>
          </a:stretch>
        </p:blipFill>
        <p:spPr bwMode="auto">
          <a:xfrm>
            <a:off x="1403648" y="2060848"/>
            <a:ext cx="606455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55880" y="6061883"/>
            <a:ext cx="60308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※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홍잠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cs typeface="굴림" pitchFamily="50" charset="-127"/>
              </a:rPr>
              <a:t>0.1g/kg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처리 시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cs typeface="굴림" pitchFamily="50" charset="-127"/>
              </a:rPr>
              <a:t>47%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감소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cs typeface="굴림" pitchFamily="50" charset="-127"/>
              </a:rPr>
              <a:t>, 1g/kg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처리 시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cs typeface="굴림" pitchFamily="50" charset="-127"/>
              </a:rPr>
              <a:t>54%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감소</a:t>
            </a:r>
            <a:endParaRPr kumimoji="1" lang="ko-KR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901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34202" y="1340768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marL="0" indent="0" fontAlgn="base">
              <a:lnSpc>
                <a:spcPts val="28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알코올만 </a:t>
            </a:r>
            <a:r>
              <a:rPr lang="ko-KR" altLang="en-US" sz="1800" b="1" dirty="0"/>
              <a:t>먹인 그룹에 비해 </a:t>
            </a:r>
            <a:r>
              <a:rPr lang="ko-KR" altLang="en-US" sz="1800" b="1" dirty="0" err="1" smtClean="0"/>
              <a:t>홍잠을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섭취한 </a:t>
            </a:r>
            <a:r>
              <a:rPr lang="ko-KR" altLang="en-US" sz="1800" b="1" dirty="0" smtClean="0"/>
              <a:t>그룹에서</a:t>
            </a:r>
            <a:endParaRPr lang="en-US" altLang="ko-KR" sz="1800" b="1" dirty="0" smtClean="0"/>
          </a:p>
          <a:p>
            <a:pPr marL="0" indent="0" fontAlgn="base">
              <a:lnSpc>
                <a:spcPts val="28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ko-KR" altLang="en-US" sz="1800" b="1" dirty="0"/>
              <a:t>혈중 알코올 농도 및 </a:t>
            </a:r>
            <a:r>
              <a:rPr lang="ko-KR" altLang="en-US" sz="1800" b="1" dirty="0" err="1"/>
              <a:t>아세트알데히드</a:t>
            </a:r>
            <a:r>
              <a:rPr lang="ko-KR" altLang="en-US" sz="1800" b="1" dirty="0"/>
              <a:t> 농도가 유의하게 </a:t>
            </a:r>
            <a:r>
              <a:rPr lang="ko-KR" altLang="en-US" sz="1800" b="1" dirty="0" smtClean="0"/>
              <a:t>감소</a:t>
            </a:r>
            <a:endParaRPr lang="en-US" altLang="ko-KR" sz="1800" b="1" dirty="0" smtClean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900" b="1" dirty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700" b="1" dirty="0" smtClean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600" b="1" dirty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900" b="1" dirty="0" smtClean="0"/>
          </a:p>
          <a:p>
            <a:pPr marL="0" indent="0" fontAlgn="base">
              <a:lnSpc>
                <a:spcPts val="2800"/>
              </a:lnSpc>
              <a:buNone/>
            </a:pPr>
            <a:endParaRPr lang="en-US" altLang="ko-KR" sz="1800" b="1" dirty="0"/>
          </a:p>
          <a:p>
            <a:pPr marL="0" indent="0" fontAlgn="base">
              <a:buNone/>
            </a:pPr>
            <a:endParaRPr lang="en-US" altLang="ko-KR" sz="1500" b="1" dirty="0" smtClean="0"/>
          </a:p>
          <a:p>
            <a:pPr marL="0" indent="0" fontAlgn="base">
              <a:buNone/>
            </a:pPr>
            <a:r>
              <a:rPr lang="en-US" altLang="ko-KR" sz="1500" b="1" dirty="0" smtClean="0"/>
              <a:t>※ </a:t>
            </a:r>
            <a:r>
              <a:rPr lang="en-US" altLang="ko-KR" sz="1500" b="1" dirty="0"/>
              <a:t>- </a:t>
            </a:r>
            <a:r>
              <a:rPr lang="ko-KR" altLang="en-US" sz="1500" b="1" dirty="0"/>
              <a:t>혈중 알코올 농도</a:t>
            </a:r>
            <a:r>
              <a:rPr lang="en-US" altLang="ko-KR" sz="1500" b="1" dirty="0"/>
              <a:t>: </a:t>
            </a:r>
            <a:r>
              <a:rPr lang="ko-KR" altLang="en-US" sz="1500" b="1" dirty="0" smtClean="0"/>
              <a:t>알코올 </a:t>
            </a:r>
            <a:r>
              <a:rPr lang="ko-KR" altLang="en-US" sz="1500" b="1" dirty="0"/>
              <a:t>투여 </a:t>
            </a:r>
            <a:r>
              <a:rPr lang="en-US" altLang="ko-KR" sz="1500" b="1" dirty="0"/>
              <a:t>1</a:t>
            </a:r>
            <a:r>
              <a:rPr lang="ko-KR" altLang="en-US" sz="1500" b="1" dirty="0"/>
              <a:t>시간 후 </a:t>
            </a:r>
            <a:r>
              <a:rPr lang="ko-KR" altLang="en-US" sz="1500" b="1" dirty="0" err="1" smtClean="0"/>
              <a:t>홍잠</a:t>
            </a:r>
            <a:r>
              <a:rPr lang="ko-KR" altLang="en-US" sz="1500" b="1" dirty="0" smtClean="0"/>
              <a:t> </a:t>
            </a:r>
            <a:r>
              <a:rPr lang="en-US" altLang="ko-KR" sz="1500" b="1" dirty="0"/>
              <a:t>0.1g/kg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48% </a:t>
            </a:r>
            <a:r>
              <a:rPr lang="ko-KR" altLang="en-US" sz="1500" b="1" dirty="0"/>
              <a:t>감소</a:t>
            </a:r>
            <a:r>
              <a:rPr lang="en-US" altLang="ko-KR" sz="1500" b="1" dirty="0" smtClean="0"/>
              <a:t>,</a:t>
            </a:r>
          </a:p>
          <a:p>
            <a:pPr marL="0" indent="0" fontAlgn="base">
              <a:buNone/>
            </a:pPr>
            <a:r>
              <a:rPr lang="en-US" altLang="ko-KR" sz="1500" b="1" dirty="0"/>
              <a:t> </a:t>
            </a:r>
            <a:r>
              <a:rPr lang="en-US" altLang="ko-KR" sz="1500" b="1" dirty="0" smtClean="0"/>
              <a:t>     </a:t>
            </a:r>
            <a:r>
              <a:rPr lang="en-US" altLang="ko-KR" sz="1500" b="1" dirty="0"/>
              <a:t>0.5g/kg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58% </a:t>
            </a:r>
            <a:r>
              <a:rPr lang="ko-KR" altLang="en-US" sz="1500" b="1" dirty="0"/>
              <a:t>감소</a:t>
            </a:r>
            <a:r>
              <a:rPr lang="en-US" altLang="ko-KR" sz="1500" b="1" dirty="0"/>
              <a:t>, 1g/kg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63% </a:t>
            </a:r>
            <a:r>
              <a:rPr lang="ko-KR" altLang="en-US" sz="1500" b="1" dirty="0"/>
              <a:t>감소</a:t>
            </a:r>
          </a:p>
          <a:p>
            <a:pPr marL="0" indent="0" fontAlgn="base">
              <a:buNone/>
            </a:pPr>
            <a:r>
              <a:rPr lang="ko-KR" altLang="en-US" sz="1500" b="1" dirty="0" smtClean="0"/>
              <a:t>   </a:t>
            </a:r>
            <a:r>
              <a:rPr lang="en-US" altLang="ko-KR" sz="1500" b="1" dirty="0" smtClean="0"/>
              <a:t>- </a:t>
            </a:r>
            <a:r>
              <a:rPr lang="ko-KR" altLang="en-US" sz="1500" b="1" dirty="0" smtClean="0"/>
              <a:t>혈중 </a:t>
            </a:r>
            <a:r>
              <a:rPr lang="ko-KR" altLang="en-US" sz="1500" b="1" dirty="0" err="1"/>
              <a:t>아세트알데히드</a:t>
            </a:r>
            <a:r>
              <a:rPr lang="ko-KR" altLang="en-US" sz="1500" b="1" dirty="0"/>
              <a:t> 농도</a:t>
            </a:r>
            <a:r>
              <a:rPr lang="en-US" altLang="ko-KR" sz="1500" b="1" dirty="0"/>
              <a:t>: </a:t>
            </a:r>
            <a:r>
              <a:rPr lang="ko-KR" altLang="en-US" sz="1500" b="1" dirty="0"/>
              <a:t>알코올 투여 </a:t>
            </a:r>
            <a:r>
              <a:rPr lang="en-US" altLang="ko-KR" sz="1500" b="1" dirty="0"/>
              <a:t>3</a:t>
            </a:r>
            <a:r>
              <a:rPr lang="ko-KR" altLang="en-US" sz="1500" b="1" dirty="0"/>
              <a:t>시간 후 </a:t>
            </a:r>
            <a:r>
              <a:rPr lang="ko-KR" altLang="en-US" sz="1500" b="1" dirty="0" err="1" smtClean="0"/>
              <a:t>홍잠</a:t>
            </a:r>
            <a:r>
              <a:rPr lang="ko-KR" altLang="en-US" sz="1500" b="1" dirty="0" smtClean="0"/>
              <a:t> </a:t>
            </a:r>
            <a:r>
              <a:rPr lang="en-US" altLang="ko-KR" sz="1500" b="1" dirty="0"/>
              <a:t>0.1g/kg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45% </a:t>
            </a:r>
            <a:r>
              <a:rPr lang="ko-KR" altLang="en-US" sz="1500" b="1" dirty="0"/>
              <a:t>감소</a:t>
            </a:r>
            <a:r>
              <a:rPr lang="en-US" altLang="ko-KR" sz="1500" b="1" dirty="0" smtClean="0"/>
              <a:t>,</a:t>
            </a:r>
          </a:p>
          <a:p>
            <a:pPr marL="0" indent="0" fontAlgn="base">
              <a:buNone/>
            </a:pPr>
            <a:r>
              <a:rPr lang="en-US" altLang="ko-KR" sz="1500" b="1" dirty="0" smtClean="0"/>
              <a:t>      0.5g/kg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70% </a:t>
            </a:r>
            <a:r>
              <a:rPr lang="ko-KR" altLang="en-US" sz="1500" b="1" dirty="0"/>
              <a:t>감소</a:t>
            </a:r>
            <a:r>
              <a:rPr lang="en-US" altLang="ko-KR" sz="1500" b="1" dirty="0"/>
              <a:t>, 1g/kg </a:t>
            </a:r>
            <a:r>
              <a:rPr lang="ko-KR" altLang="en-US" sz="1500" b="1" dirty="0"/>
              <a:t>처리 시 </a:t>
            </a:r>
            <a:r>
              <a:rPr lang="en-US" altLang="ko-KR" sz="1500" b="1" dirty="0"/>
              <a:t>65% </a:t>
            </a:r>
            <a:r>
              <a:rPr lang="ko-KR" altLang="en-US" sz="1500" b="1" dirty="0" smtClean="0"/>
              <a:t>감소</a:t>
            </a: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09826" y="404664"/>
            <a:ext cx="669674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ko-KR" altLang="en-US" sz="2800" b="1" dirty="0" err="1" smtClean="0">
                <a:latin typeface="+mn-ea"/>
              </a:rPr>
              <a:t>주취</a:t>
            </a:r>
            <a:r>
              <a:rPr lang="ko-KR" altLang="en-US" sz="2800" b="1" dirty="0" smtClean="0">
                <a:latin typeface="+mn-ea"/>
              </a:rPr>
              <a:t> 및 숙취 예방 효과</a:t>
            </a:r>
            <a:endParaRPr lang="ko-KR" altLang="en-US" sz="3200" b="1" dirty="0"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125178"/>
              </p:ext>
            </p:extLst>
          </p:nvPr>
        </p:nvGraphicFramePr>
        <p:xfrm>
          <a:off x="1586978" y="4076279"/>
          <a:ext cx="2992964" cy="504978"/>
        </p:xfrm>
        <a:graphic>
          <a:graphicData uri="http://schemas.openxmlformats.org/drawingml/2006/table">
            <a:tbl>
              <a:tblPr/>
              <a:tblGrid>
                <a:gridCol w="68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27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49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0.5g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숙잠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6" name="_x237108560" descr="EMB00001e840c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50" b="12485"/>
          <a:stretch>
            <a:fillRect/>
          </a:stretch>
        </p:blipFill>
        <p:spPr bwMode="auto">
          <a:xfrm>
            <a:off x="688126" y="2272169"/>
            <a:ext cx="40324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237110240" descr="EMB00001e840c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4" r="14314" b="13043"/>
          <a:stretch>
            <a:fillRect/>
          </a:stretch>
        </p:blipFill>
        <p:spPr bwMode="auto">
          <a:xfrm>
            <a:off x="4860032" y="2273060"/>
            <a:ext cx="3842816" cy="180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814638" y="6159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814638" y="836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814638" y="10574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485904"/>
              </p:ext>
            </p:extLst>
          </p:nvPr>
        </p:nvGraphicFramePr>
        <p:xfrm>
          <a:off x="5679612" y="4076279"/>
          <a:ext cx="2923798" cy="447802"/>
        </p:xfrm>
        <a:graphic>
          <a:graphicData uri="http://schemas.openxmlformats.org/drawingml/2006/table">
            <a:tbl>
              <a:tblPr/>
              <a:tblGrid>
                <a:gridCol w="620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0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78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0.5g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알코올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홍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1g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제목 1"/>
          <p:cNvSpPr txBox="1">
            <a:spLocks/>
          </p:cNvSpPr>
          <p:nvPr/>
        </p:nvSpPr>
        <p:spPr>
          <a:xfrm>
            <a:off x="1547664" y="4732943"/>
            <a:ext cx="2880320" cy="288032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혈중 알코올 농도 감소효과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5555297" y="4731602"/>
            <a:ext cx="2952328" cy="288032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latin typeface="+mn-ea"/>
                <a:ea typeface="+mn-ea"/>
              </a:rPr>
              <a:t>혈중 </a:t>
            </a:r>
            <a:r>
              <a:rPr lang="ko-KR" altLang="en-US" sz="1200" b="1" dirty="0" err="1" smtClean="0">
                <a:latin typeface="+mn-ea"/>
                <a:ea typeface="+mn-ea"/>
              </a:rPr>
              <a:t>아세트알데히드</a:t>
            </a:r>
            <a:r>
              <a:rPr lang="ko-KR" altLang="en-US" sz="1200" b="1" dirty="0" smtClean="0">
                <a:latin typeface="+mn-ea"/>
                <a:ea typeface="+mn-ea"/>
              </a:rPr>
              <a:t> 농도 감소효과</a:t>
            </a:r>
            <a:endParaRPr lang="ko-KR" altLang="en-US" sz="12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4015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83166"/>
              </p:ext>
            </p:extLst>
          </p:nvPr>
        </p:nvGraphicFramePr>
        <p:xfrm>
          <a:off x="2457302" y="3933056"/>
          <a:ext cx="4634978" cy="3320796"/>
        </p:xfrm>
        <a:graphic>
          <a:graphicData uri="http://schemas.openxmlformats.org/drawingml/2006/table">
            <a:tbl>
              <a:tblPr/>
              <a:tblGrid>
                <a:gridCol w="4634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81200">
                <a:tc>
                  <a:txBody>
                    <a:bodyPr/>
                    <a:lstStyle/>
                    <a:p>
                      <a:pPr marL="486410" marR="0" indent="-48641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486410" marR="0" indent="-4864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(A)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대조군        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(B)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자외선 조사</a:t>
                      </a:r>
                    </a:p>
                    <a:p>
                      <a:pPr marL="486410" marR="0" indent="-4864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(C)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자외선 조사 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8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익힌숙잠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섭취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514">
                <a:tc>
                  <a:txBody>
                    <a:bodyPr/>
                    <a:lstStyle/>
                    <a:p>
                      <a:pPr marL="486410" marR="0" indent="-48641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8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제목 1"/>
          <p:cNvSpPr txBox="1">
            <a:spLocks/>
          </p:cNvSpPr>
          <p:nvPr/>
        </p:nvSpPr>
        <p:spPr>
          <a:xfrm>
            <a:off x="2457302" y="476672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/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자외선에 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의한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피부흑화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억제효과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01" y="1296093"/>
            <a:ext cx="6795051" cy="45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26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840664"/>
              </p:ext>
            </p:extLst>
          </p:nvPr>
        </p:nvGraphicFramePr>
        <p:xfrm>
          <a:off x="1835696" y="3933056"/>
          <a:ext cx="5472608" cy="2652014"/>
        </p:xfrm>
        <a:graphic>
          <a:graphicData uri="http://schemas.openxmlformats.org/drawingml/2006/table">
            <a:tbl>
              <a:tblPr/>
              <a:tblGrid>
                <a:gridCol w="547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83740">
                <a:tc>
                  <a:txBody>
                    <a:bodyPr/>
                    <a:lstStyle/>
                    <a:p>
                      <a:pPr marL="233680" marR="0" indent="-23368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233680" marR="0" indent="-23368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7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붉은색 표피층의 짙은 갈색 반점들이 멜라닌 색소임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514">
                <a:tc>
                  <a:txBody>
                    <a:bodyPr/>
                    <a:lstStyle/>
                    <a:p>
                      <a:pPr marL="486410" marR="0" indent="-48641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제목 1"/>
          <p:cNvSpPr txBox="1">
            <a:spLocks/>
          </p:cNvSpPr>
          <p:nvPr/>
        </p:nvSpPr>
        <p:spPr>
          <a:xfrm>
            <a:off x="1475656" y="692696"/>
            <a:ext cx="6408712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자외선에 의한 멜라닌색소 생성 억제효과</a:t>
            </a:r>
          </a:p>
        </p:txBody>
      </p:sp>
      <p:pic>
        <p:nvPicPr>
          <p:cNvPr id="3073" name="_x303277376" descr="EMB000016e02d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87" y="1502067"/>
            <a:ext cx="6493273" cy="437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62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093746" y="403943"/>
            <a:ext cx="525658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누에품종별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피부흑화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억제 정도</a:t>
            </a:r>
          </a:p>
        </p:txBody>
      </p:sp>
      <p:pic>
        <p:nvPicPr>
          <p:cNvPr id="4097" name="_x303277376" descr="EMB000016e02e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69" y="1475482"/>
            <a:ext cx="7140775" cy="476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62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187624" y="692696"/>
            <a:ext cx="6984776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ctr"/>
            <a:r>
              <a:rPr lang="ko-KR" altLang="en-US" sz="2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연녹잠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익힌숙잠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홍잠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2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섭취용량별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피부 밝기도</a:t>
            </a:r>
          </a:p>
        </p:txBody>
      </p:sp>
      <p:pic>
        <p:nvPicPr>
          <p:cNvPr id="5123" name="_x304447144" descr="EMB000016e02e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772816"/>
            <a:ext cx="3837757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_x304448104" descr="EMB000016e02e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803866"/>
            <a:ext cx="4104456" cy="313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195736" y="5393964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1</a:t>
            </a:r>
            <a:r>
              <a:rPr lang="ko-KR" altLang="en-US" b="1" dirty="0" smtClean="0"/>
              <a:t>차 실험결과</a:t>
            </a:r>
            <a:endParaRPr lang="ko-KR" altLang="en-US" b="1" dirty="0"/>
          </a:p>
        </p:txBody>
      </p:sp>
      <p:sp>
        <p:nvSpPr>
          <p:cNvPr id="13" name="직사각형 12"/>
          <p:cNvSpPr/>
          <p:nvPr/>
        </p:nvSpPr>
        <p:spPr>
          <a:xfrm>
            <a:off x="6084168" y="5353990"/>
            <a:ext cx="155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2</a:t>
            </a:r>
            <a:r>
              <a:rPr lang="ko-KR" altLang="en-US" b="1" dirty="0" smtClean="0"/>
              <a:t>차 실험결과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73262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marL="0" indent="0" fontAlgn="base">
              <a:buNone/>
            </a:pPr>
            <a:endParaRPr lang="en-US" altLang="ko-KR" sz="2400" b="1" dirty="0" smtClean="0"/>
          </a:p>
          <a:p>
            <a:pPr marL="0" indent="0" fontAlgn="base">
              <a:lnSpc>
                <a:spcPct val="300000"/>
              </a:lnSpc>
              <a:buNone/>
            </a:pPr>
            <a:r>
              <a:rPr lang="ko-KR" altLang="en-US" sz="2400" b="1" dirty="0" smtClean="0"/>
              <a:t>○ </a:t>
            </a:r>
            <a:r>
              <a:rPr lang="ko-KR" altLang="en-US" sz="2400" b="1" dirty="0" err="1" smtClean="0"/>
              <a:t>건강인이</a:t>
            </a:r>
            <a:r>
              <a:rPr lang="ko-KR" altLang="en-US" sz="2400" b="1" dirty="0" smtClean="0"/>
              <a:t> 건강유지를 위하여 섭취할 경우 </a:t>
            </a:r>
            <a:r>
              <a:rPr lang="en-US" altLang="ko-KR" sz="2400" b="1" dirty="0" smtClean="0"/>
              <a:t>: 1~3g/</a:t>
            </a:r>
            <a:r>
              <a:rPr lang="ko-KR" altLang="en-US" sz="2400" b="1" dirty="0" smtClean="0"/>
              <a:t>일</a:t>
            </a:r>
            <a:endParaRPr lang="en-US" altLang="ko-KR" sz="2400" b="1" dirty="0" smtClean="0"/>
          </a:p>
          <a:p>
            <a:pPr marL="0" indent="0" fontAlgn="base">
              <a:lnSpc>
                <a:spcPct val="300000"/>
              </a:lnSpc>
              <a:buNone/>
            </a:pPr>
            <a:r>
              <a:rPr lang="ko-KR" altLang="en-US" sz="2400" b="1" dirty="0" smtClean="0"/>
              <a:t>○ 반 </a:t>
            </a:r>
            <a:r>
              <a:rPr lang="ko-KR" altLang="en-US" sz="2400" b="1" dirty="0" err="1" smtClean="0"/>
              <a:t>건강인이</a:t>
            </a:r>
            <a:r>
              <a:rPr lang="ko-KR" altLang="en-US" sz="2400" b="1" dirty="0" smtClean="0"/>
              <a:t> 섭취할 경우 </a:t>
            </a:r>
            <a:r>
              <a:rPr lang="en-US" altLang="ko-KR" sz="2400" b="1" dirty="0" smtClean="0"/>
              <a:t>: 5~10g/</a:t>
            </a:r>
            <a:r>
              <a:rPr lang="ko-KR" altLang="en-US" sz="2400" b="1" dirty="0" smtClean="0"/>
              <a:t>일</a:t>
            </a:r>
            <a:endParaRPr lang="ko-KR" altLang="en-US" sz="2400" b="1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483768" y="692696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적정 섭취량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3262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59632" y="2060848"/>
            <a:ext cx="6624736" cy="1008112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ko-KR" altLang="en-US" sz="3200" b="1" dirty="0" err="1" smtClean="0">
                <a:solidFill>
                  <a:schemeClr val="bg1"/>
                </a:solidFill>
              </a:rPr>
              <a:t>홍잠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 </a:t>
            </a:r>
            <a:r>
              <a:rPr lang="ko-KR" altLang="en-US" sz="3200" b="1" dirty="0" smtClean="0">
                <a:solidFill>
                  <a:schemeClr val="bg1"/>
                </a:solidFill>
              </a:rPr>
              <a:t>미세분말의 성분</a:t>
            </a:r>
            <a:endParaRPr lang="ko-KR" altLang="en-US" sz="3200" b="1" dirty="0">
              <a:solidFill>
                <a:schemeClr val="bg1"/>
              </a:solidFill>
              <a:latin typeface="궁서체" pitchFamily="17" charset="-127"/>
              <a:ea typeface="궁서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10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483768" y="692696"/>
            <a:ext cx="4392488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조성분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83768"/>
              </p:ext>
            </p:extLst>
          </p:nvPr>
        </p:nvGraphicFramePr>
        <p:xfrm>
          <a:off x="539552" y="1556791"/>
          <a:ext cx="8064895" cy="4917358"/>
        </p:xfrm>
        <a:graphic>
          <a:graphicData uri="http://schemas.openxmlformats.org/drawingml/2006/table">
            <a:tbl>
              <a:tblPr/>
              <a:tblGrid>
                <a:gridCol w="1612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9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94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(g/100g)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5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수분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2.31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5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조단백질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71.92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69.36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73.13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70.89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5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조지방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13.57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15.59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14.05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15.21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5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조회분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3.48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5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조섬유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47813" y="30527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2762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dirty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495340" y="188640"/>
            <a:ext cx="3816424" cy="50405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아미노산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359735"/>
              </p:ext>
            </p:extLst>
          </p:nvPr>
        </p:nvGraphicFramePr>
        <p:xfrm>
          <a:off x="539552" y="908722"/>
          <a:ext cx="7992887" cy="5436916"/>
        </p:xfrm>
        <a:graphic>
          <a:graphicData uri="http://schemas.openxmlformats.org/drawingml/2006/table">
            <a:tbl>
              <a:tblPr/>
              <a:tblGrid>
                <a:gridCol w="1939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56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단위 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g/100g)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시스테인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CYS)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0.424</a:t>
                      </a:r>
                      <a:endParaRPr lang="en-US" sz="1400" kern="0" spc="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0.442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0.433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0.437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메치오닌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MET)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0.690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아스파르트산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(ASP)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5.129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5.092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5.299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4.871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트레오닌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THR)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2.489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2.492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2.503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2.407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SER)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7.707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6.946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7.548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7.024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글루탐산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GLU)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4.759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4.858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4.869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4.641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글리신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GLY)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12.810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11.353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12.438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11.842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알라닌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ALA)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10.220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9.342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10.177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9.687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발린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VAL)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2.248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2.345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2.275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2.233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이소루신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IIe)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1.064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1.145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1.082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1.080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루신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Leu)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1.814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1.992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1.888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타이로신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Tyr)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4.830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4.563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4.781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4.443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페닐알라닌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Phe)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1.942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2.061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1.977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1.937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라이신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Lys)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2.544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2.669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2.621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2.536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히스티딘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His)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1.151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1.182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1.138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1.235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아르기닌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Arg)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2.118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2.171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2.134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2.108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522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프롤린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1.606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1.884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1.788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1.805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87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트립토판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Trp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61564" marR="61564" marT="30782" marB="3078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0.506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0.532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0.542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0.517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564" marR="61564" marT="30782" marB="3078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27300" y="1593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473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841574"/>
            <a:ext cx="8229600" cy="5616624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555776" y="116632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지방산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4682"/>
              </p:ext>
            </p:extLst>
          </p:nvPr>
        </p:nvGraphicFramePr>
        <p:xfrm>
          <a:off x="539552" y="980728"/>
          <a:ext cx="8136903" cy="4968552"/>
        </p:xfrm>
        <a:graphic>
          <a:graphicData uri="http://schemas.openxmlformats.org/drawingml/2006/table">
            <a:tbl>
              <a:tblPr/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404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Myristic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</a:t>
                      </a:r>
                      <a:r>
                        <a:rPr lang="en-US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(C14:0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Palmitic 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(C16:0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21.87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24.24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22.03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24.94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Palmitoleic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(C16:l</a:t>
                      </a:r>
                      <a:r>
                        <a:rPr lang="el-GR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Stearic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(C18:0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8.05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Oleic 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(C18:l</a:t>
                      </a:r>
                      <a:r>
                        <a:rPr lang="el-GR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25.95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25.60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25.39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26.19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Linoleic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(C18:2</a:t>
                      </a:r>
                      <a:r>
                        <a:rPr lang="el-GR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γ-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Linoleic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(C18:3</a:t>
                      </a:r>
                      <a:r>
                        <a:rPr lang="el-GR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Linolenic 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(C18:3</a:t>
                      </a:r>
                      <a:r>
                        <a:rPr lang="el-GR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35.55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33.29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34.77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33.45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Eicosenoic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acid   (C20:l</a:t>
                      </a:r>
                      <a:r>
                        <a:rPr lang="el-GR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불포화지방산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70.62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67.59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70.10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66.26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포화지방산</a:t>
                      </a:r>
                    </a:p>
                  </a:txBody>
                  <a:tcPr marL="53103" marR="53103" marT="26552" marB="26552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29.38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32.41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29.90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33.74</a:t>
                      </a:r>
                    </a:p>
                  </a:txBody>
                  <a:tcPr marL="53103" marR="53103" marT="26552" marB="2655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내용 개체 틀 2"/>
          <p:cNvSpPr txBox="1">
            <a:spLocks/>
          </p:cNvSpPr>
          <p:nvPr/>
        </p:nvSpPr>
        <p:spPr>
          <a:xfrm>
            <a:off x="467544" y="6036141"/>
            <a:ext cx="5400600" cy="50405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ko-KR" altLang="en-US" sz="1600" b="1" dirty="0" smtClean="0">
                <a:latin typeface="+mn-ea"/>
              </a:rPr>
              <a:t>○ 인체에 해로운 트랜스지방은 전혀 없음</a:t>
            </a:r>
          </a:p>
        </p:txBody>
      </p:sp>
    </p:spTree>
    <p:extLst>
      <p:ext uri="{BB962C8B-B14F-4D97-AF65-F5344CB8AC3E}">
        <p14:creationId xmlns:p14="http://schemas.microsoft.com/office/powerpoint/2010/main" val="74861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555776" y="116632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무기성분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977906"/>
              </p:ext>
            </p:extLst>
          </p:nvPr>
        </p:nvGraphicFramePr>
        <p:xfrm>
          <a:off x="500161" y="980725"/>
          <a:ext cx="8104285" cy="4984143"/>
        </p:xfrm>
        <a:graphic>
          <a:graphicData uri="http://schemas.openxmlformats.org/drawingml/2006/table">
            <a:tbl>
              <a:tblPr/>
              <a:tblGrid>
                <a:gridCol w="162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0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(mg/100g)</a:t>
                      </a: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43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Ca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190.01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657" marR="69657" marT="34828" marB="348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168.75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657" marR="69657" marT="34828" marB="348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180.69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203.73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43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657" marR="69657" marT="34828" marB="3482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Fe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K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608.90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586.00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650.12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647.93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Mg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183.34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189.22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172.69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176.90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Mn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Na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34.83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39.54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35.75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39.50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388.73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405.47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388.68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386.61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Zn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6.36</a:t>
                      </a:r>
                      <a:endParaRPr lang="en-US" sz="1400" kern="0" spc="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9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417.16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465.25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431.86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455.70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340" marR="49340" marT="13641" marB="1364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내용 개체 틀 2"/>
          <p:cNvSpPr txBox="1">
            <a:spLocks/>
          </p:cNvSpPr>
          <p:nvPr/>
        </p:nvSpPr>
        <p:spPr>
          <a:xfrm>
            <a:off x="467544" y="6036141"/>
            <a:ext cx="7416824" cy="50405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ko-KR" altLang="en-US" sz="1600" b="1" dirty="0" smtClean="0">
                <a:latin typeface="+mn-ea"/>
              </a:rPr>
              <a:t>○ 인체에 해로운 </a:t>
            </a:r>
            <a:r>
              <a:rPr lang="en-US" altLang="ko-KR" sz="1600" b="1" dirty="0" smtClean="0">
                <a:latin typeface="+mn-ea"/>
              </a:rPr>
              <a:t>Cr, As, Cd, Hg, </a:t>
            </a:r>
            <a:r>
              <a:rPr lang="en-US" altLang="ko-KR" sz="1600" b="1" dirty="0" err="1" smtClean="0">
                <a:latin typeface="+mn-ea"/>
              </a:rPr>
              <a:t>Pb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등은 검출되지 않았는바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인체 무해수준 이하로 추정</a:t>
            </a:r>
          </a:p>
        </p:txBody>
      </p:sp>
    </p:spTree>
    <p:extLst>
      <p:ext uri="{BB962C8B-B14F-4D97-AF65-F5344CB8AC3E}">
        <p14:creationId xmlns:p14="http://schemas.microsoft.com/office/powerpoint/2010/main" val="2306056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555776" y="116632"/>
            <a:ext cx="3816424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비타민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48461"/>
              </p:ext>
            </p:extLst>
          </p:nvPr>
        </p:nvGraphicFramePr>
        <p:xfrm>
          <a:off x="611560" y="1052738"/>
          <a:ext cx="7992890" cy="5256581"/>
        </p:xfrm>
        <a:graphic>
          <a:graphicData uri="http://schemas.openxmlformats.org/drawingml/2006/table">
            <a:tbl>
              <a:tblPr/>
              <a:tblGrid>
                <a:gridCol w="235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649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(mg/100 g)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베타카로틴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7.30</a:t>
                      </a:r>
                      <a:endParaRPr lang="en-US" sz="1600" kern="0" spc="-4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B1(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티아민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B2(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리보플라빈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B3(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나이아신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4.15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B6(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피리독신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B9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엽산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86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비타민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C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723" marR="63723" marT="17618" marB="1761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938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9188" y="1052736"/>
            <a:ext cx="8229600" cy="5616624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123728" y="116632"/>
            <a:ext cx="5328592" cy="7249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기능성분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식이섬유 및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당류 함량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549190"/>
              </p:ext>
            </p:extLst>
          </p:nvPr>
        </p:nvGraphicFramePr>
        <p:xfrm>
          <a:off x="1077665" y="1467112"/>
          <a:ext cx="7382765" cy="1781772"/>
        </p:xfrm>
        <a:graphic>
          <a:graphicData uri="http://schemas.openxmlformats.org/drawingml/2006/table">
            <a:tbl>
              <a:tblPr/>
              <a:tblGrid>
                <a:gridCol w="1476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5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570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  분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(mg/100g)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07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총폴리페놀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773.43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744.45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881.01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822.10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07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총플라보노이드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452.60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423.59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552.64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494.46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07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GABA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2.28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내용 개체 틀 2"/>
          <p:cNvSpPr txBox="1">
            <a:spLocks/>
          </p:cNvSpPr>
          <p:nvPr/>
        </p:nvSpPr>
        <p:spPr>
          <a:xfrm>
            <a:off x="598670" y="963056"/>
            <a:ext cx="7416824" cy="50405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ko-KR" altLang="en-US" sz="1600" b="1" dirty="0" smtClean="0">
                <a:latin typeface="+mn-ea"/>
              </a:rPr>
              <a:t>○ 기능성분 함량</a:t>
            </a: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598670" y="3501008"/>
            <a:ext cx="7416824" cy="50405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ko-KR" altLang="en-US" sz="1600" b="1" dirty="0" smtClean="0">
                <a:latin typeface="+mn-ea"/>
              </a:rPr>
              <a:t>○ 식이섬유 함량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415391"/>
              </p:ext>
            </p:extLst>
          </p:nvPr>
        </p:nvGraphicFramePr>
        <p:xfrm>
          <a:off x="827584" y="4024924"/>
          <a:ext cx="7632847" cy="1566000"/>
        </p:xfrm>
        <a:graphic>
          <a:graphicData uri="http://schemas.openxmlformats.org/drawingml/2006/table">
            <a:tbl>
              <a:tblPr/>
              <a:tblGrid>
                <a:gridCol w="2070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0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0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81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  분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단위 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g/100g)</a:t>
                      </a: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백옥잠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골든실크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연녹잠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주황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2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TDF(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총식이섬유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10.71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11.21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10.67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10.29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82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IDF(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불용성식이섬유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10.39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82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SDF(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수용성식이섬유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내용 개체 틀 2"/>
          <p:cNvSpPr txBox="1">
            <a:spLocks/>
          </p:cNvSpPr>
          <p:nvPr/>
        </p:nvSpPr>
        <p:spPr>
          <a:xfrm>
            <a:off x="599690" y="5913170"/>
            <a:ext cx="7416824" cy="50405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 latinLnBrk="0">
              <a:buNone/>
            </a:pPr>
            <a:r>
              <a:rPr lang="ko-KR" altLang="en-US" sz="1600" b="1" dirty="0" smtClean="0">
                <a:latin typeface="+mn-ea"/>
              </a:rPr>
              <a:t>○ </a:t>
            </a:r>
            <a:r>
              <a:rPr lang="en-US" altLang="ko-KR" sz="1600" b="1" dirty="0" smtClean="0"/>
              <a:t>Glucose, Sucrose, Fructose, Maltose, Lactose</a:t>
            </a:r>
            <a:r>
              <a:rPr lang="en-US" altLang="ko-KR" sz="1600" b="1" dirty="0"/>
              <a:t> </a:t>
            </a:r>
            <a:r>
              <a:rPr lang="ko-KR" altLang="en-US" sz="1600" b="1" dirty="0" smtClean="0"/>
              <a:t>등의 당류는 검출 없음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3231938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9712" y="2060848"/>
            <a:ext cx="5256584" cy="1152128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ko-KR" altLang="en-US" sz="4000" b="1" dirty="0" err="1" smtClean="0">
                <a:solidFill>
                  <a:schemeClr val="bg1"/>
                </a:solidFill>
                <a:latin typeface="+mn-ea"/>
                <a:ea typeface="+mn-ea"/>
              </a:rPr>
              <a:t>홍잠</a:t>
            </a:r>
            <a:r>
              <a:rPr lang="ko-KR" altLang="en-US" sz="4000" b="1" dirty="0" smtClean="0">
                <a:solidFill>
                  <a:schemeClr val="bg1"/>
                </a:solidFill>
                <a:latin typeface="+mn-ea"/>
                <a:ea typeface="+mn-ea"/>
              </a:rPr>
              <a:t> 생산기술</a:t>
            </a:r>
            <a:endParaRPr lang="ko-KR" altLang="en-US" sz="4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1177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901" y="980728"/>
            <a:ext cx="7992888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spc="-150" dirty="0" smtClean="0">
                <a:latin typeface="+mn-ea"/>
                <a:ea typeface="+mn-ea"/>
              </a:rPr>
              <a:t>냉동 또는 건조한 </a:t>
            </a:r>
            <a:r>
              <a:rPr lang="ko-KR" altLang="en-US" sz="2400" b="1" spc="-150" dirty="0" err="1" smtClean="0">
                <a:latin typeface="+mn-ea"/>
                <a:ea typeface="+mn-ea"/>
              </a:rPr>
              <a:t>숙잠으로</a:t>
            </a:r>
            <a:r>
              <a:rPr lang="ko-KR" altLang="en-US" sz="2400" b="1" spc="-150" dirty="0" smtClean="0">
                <a:latin typeface="+mn-ea"/>
                <a:ea typeface="+mn-ea"/>
              </a:rPr>
              <a:t> 익힌 </a:t>
            </a:r>
            <a:r>
              <a:rPr lang="ko-KR" altLang="en-US" sz="2400" b="1" spc="-150" dirty="0" err="1" smtClean="0">
                <a:latin typeface="+mn-ea"/>
                <a:ea typeface="+mn-ea"/>
              </a:rPr>
              <a:t>숙잠의</a:t>
            </a:r>
            <a:r>
              <a:rPr lang="ko-KR" altLang="en-US" sz="2400" b="1" spc="-150" dirty="0" smtClean="0">
                <a:latin typeface="+mn-ea"/>
                <a:ea typeface="+mn-ea"/>
              </a:rPr>
              <a:t> 견사선 특성</a:t>
            </a:r>
            <a:endParaRPr lang="ko-KR" altLang="en-US" sz="2400" b="1" spc="-15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18644"/>
              </p:ext>
            </p:extLst>
          </p:nvPr>
        </p:nvGraphicFramePr>
        <p:xfrm>
          <a:off x="467545" y="1700808"/>
          <a:ext cx="8208910" cy="3084608"/>
        </p:xfrm>
        <a:graphic>
          <a:graphicData uri="http://schemas.openxmlformats.org/drawingml/2006/table">
            <a:tbl>
              <a:tblPr/>
              <a:tblGrid>
                <a:gridCol w="2619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5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14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1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냉동숙잠의</a:t>
                      </a:r>
                      <a:r>
                        <a:rPr lang="ko-KR" altLang="en-US" sz="15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익힌 직후 상태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15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냉동숙잠을</a:t>
                      </a:r>
                      <a:r>
                        <a:rPr lang="ko-KR" altLang="en-US" sz="15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익힌 후 분리한 견사선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15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건조숙잠을</a:t>
                      </a:r>
                      <a:r>
                        <a:rPr lang="ko-KR" altLang="en-US" sz="15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500" b="1" kern="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익힌 후 분리한 </a:t>
                      </a:r>
                      <a:r>
                        <a:rPr lang="ko-KR" altLang="en-US" sz="15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견사선</a:t>
                      </a:r>
                      <a:endParaRPr lang="ko-KR" altLang="en-US" sz="1500" b="1" kern="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_x175205352" descr="EMB0000125039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817" y="2275992"/>
            <a:ext cx="2389056" cy="1816002"/>
          </a:xfrm>
          <a:prstGeom prst="rect">
            <a:avLst/>
          </a:prstGeom>
          <a:noFill/>
        </p:spPr>
      </p:pic>
      <p:pic>
        <p:nvPicPr>
          <p:cNvPr id="3073" name="_x200976184" descr="EMB0000125039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275992"/>
            <a:ext cx="2376264" cy="1782198"/>
          </a:xfrm>
          <a:prstGeom prst="rect">
            <a:avLst/>
          </a:prstGeom>
          <a:noFill/>
        </p:spPr>
      </p:pic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296144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algn="ctr" fontAlgn="base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n-ea"/>
              </a:rPr>
              <a:t>    냉동 또는 건조된 </a:t>
            </a:r>
            <a:r>
              <a:rPr lang="ko-KR" altLang="en-US" sz="2000" b="1" dirty="0" err="1" smtClean="0">
                <a:latin typeface="+mn-ea"/>
              </a:rPr>
              <a:t>숙잠은</a:t>
            </a:r>
            <a:r>
              <a:rPr lang="ko-KR" altLang="en-US" sz="2000" b="1" dirty="0" smtClean="0">
                <a:latin typeface="+mn-ea"/>
              </a:rPr>
              <a:t> 물로 삶거나 수증기로 쪄서 익혀도</a:t>
            </a:r>
            <a:endParaRPr lang="en-US" altLang="ko-KR" sz="2000" b="1" dirty="0" smtClean="0">
              <a:latin typeface="+mn-ea"/>
            </a:endParaRPr>
          </a:p>
          <a:p>
            <a:pPr algn="ctr" fontAlgn="base">
              <a:lnSpc>
                <a:spcPct val="150000"/>
              </a:lnSpc>
              <a:buNone/>
            </a:pPr>
            <a:r>
              <a:rPr lang="en-US" altLang="ko-KR" sz="2400" b="1" dirty="0">
                <a:latin typeface="+mn-ea"/>
              </a:rPr>
              <a:t> </a:t>
            </a:r>
            <a:r>
              <a:rPr lang="en-US" altLang="ko-KR" sz="2400" b="1" dirty="0" smtClean="0">
                <a:latin typeface="+mn-ea"/>
              </a:rPr>
              <a:t>  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err="1" smtClean="0">
                <a:solidFill>
                  <a:srgbClr val="C00000"/>
                </a:solidFill>
                <a:latin typeface="+mn-ea"/>
              </a:rPr>
              <a:t>견사선이</a:t>
            </a:r>
            <a:r>
              <a:rPr lang="ko-KR" altLang="en-US" sz="2400" b="1" dirty="0" smtClean="0">
                <a:solidFill>
                  <a:srgbClr val="C00000"/>
                </a:solidFill>
                <a:latin typeface="+mn-ea"/>
              </a:rPr>
              <a:t> 딱딱한 상태로 있어 섭취 불가능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02781168" descr="EMB00001c2868c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276872"/>
            <a:ext cx="2420161" cy="181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044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560840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pPr fontAlgn="base" latinLnBrk="0"/>
            <a:r>
              <a:rPr lang="ko-KR" altLang="en-US" sz="2400" b="1" dirty="0" smtClean="0"/>
              <a:t>살아있는 </a:t>
            </a:r>
            <a:r>
              <a:rPr lang="ko-KR" altLang="en-US" sz="2400" b="1" dirty="0" err="1" smtClean="0"/>
              <a:t>숙잠으로</a:t>
            </a:r>
            <a:r>
              <a:rPr lang="ko-KR" altLang="en-US" sz="2400" b="1" dirty="0" smtClean="0"/>
              <a:t> 익힌 </a:t>
            </a:r>
            <a:r>
              <a:rPr lang="ko-KR" altLang="en-US" sz="2400" b="1" dirty="0" err="1" smtClean="0"/>
              <a:t>홍잠의</a:t>
            </a:r>
            <a:r>
              <a:rPr lang="ko-KR" altLang="en-US" sz="2400" b="1" dirty="0" smtClean="0"/>
              <a:t> 특성</a:t>
            </a:r>
            <a:endParaRPr lang="ko-KR" altLang="en-US" sz="24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639743"/>
              </p:ext>
            </p:extLst>
          </p:nvPr>
        </p:nvGraphicFramePr>
        <p:xfrm>
          <a:off x="467544" y="3429000"/>
          <a:ext cx="5544616" cy="304038"/>
        </p:xfrm>
        <a:graphic>
          <a:graphicData uri="http://schemas.openxmlformats.org/drawingml/2006/table">
            <a:tbl>
              <a:tblPr/>
              <a:tblGrid>
                <a:gridCol w="3112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038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  익힌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직후의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상태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동결건조  후의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모습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2641" name="_x24970280" descr="EMB0000131838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39912"/>
            <a:ext cx="1958975" cy="1468438"/>
          </a:xfrm>
          <a:prstGeom prst="rect">
            <a:avLst/>
          </a:prstGeom>
          <a:noFill/>
        </p:spPr>
      </p:pic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43" name="_x94872632" descr="EMB0000131838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438" y="1639912"/>
            <a:ext cx="1987550" cy="1475185"/>
          </a:xfrm>
          <a:prstGeom prst="rect">
            <a:avLst/>
          </a:prstGeom>
          <a:noFill/>
        </p:spPr>
      </p:pic>
      <p:pic>
        <p:nvPicPr>
          <p:cNvPr id="112645" name="_x94869072" descr="EMB00001318389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628800"/>
            <a:ext cx="1987550" cy="1490663"/>
          </a:xfrm>
          <a:prstGeom prst="rect">
            <a:avLst/>
          </a:prstGeom>
          <a:noFill/>
        </p:spPr>
      </p:pic>
      <p:sp>
        <p:nvSpPr>
          <p:cNvPr id="17" name="내용 개체 틀 2"/>
          <p:cNvSpPr>
            <a:spLocks noGrp="1"/>
          </p:cNvSpPr>
          <p:nvPr>
            <p:ph idx="1"/>
          </p:nvPr>
        </p:nvSpPr>
        <p:spPr>
          <a:xfrm>
            <a:off x="467544" y="4301480"/>
            <a:ext cx="3960440" cy="2151856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ts val="2700"/>
              </a:lnSpc>
              <a:buNone/>
            </a:pPr>
            <a:r>
              <a:rPr lang="ko-KR" altLang="en-US" sz="1400" b="1" dirty="0" smtClean="0">
                <a:latin typeface="+mn-ea"/>
              </a:rPr>
              <a:t>○ 손으로 눌러 자르면 </a:t>
            </a:r>
            <a:r>
              <a:rPr lang="ko-KR" altLang="en-US" sz="1400" b="1" dirty="0" err="1" smtClean="0">
                <a:latin typeface="+mn-ea"/>
              </a:rPr>
              <a:t>견사선이</a:t>
            </a:r>
            <a:r>
              <a:rPr lang="ko-KR" altLang="en-US" sz="1400" b="1" dirty="0" smtClean="0">
                <a:latin typeface="+mn-ea"/>
              </a:rPr>
              <a:t> 누에의</a:t>
            </a:r>
            <a:endParaRPr lang="en-US" altLang="ko-KR" sz="1400" b="1" dirty="0" smtClean="0">
              <a:latin typeface="+mn-ea"/>
            </a:endParaRPr>
          </a:p>
          <a:p>
            <a:pPr fontAlgn="base">
              <a:lnSpc>
                <a:spcPts val="2700"/>
              </a:lnSpc>
              <a:buNone/>
            </a:pPr>
            <a:r>
              <a:rPr lang="en-US" altLang="ko-KR" sz="1400" b="1" dirty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  </a:t>
            </a:r>
            <a:r>
              <a:rPr lang="ko-KR" altLang="en-US" sz="1400" b="1" dirty="0" smtClean="0">
                <a:latin typeface="+mn-ea"/>
              </a:rPr>
              <a:t> 몸체와 합쳐져 함께 잘라짐</a:t>
            </a:r>
          </a:p>
          <a:p>
            <a:pPr fontAlgn="base">
              <a:lnSpc>
                <a:spcPts val="2700"/>
              </a:lnSpc>
              <a:buNone/>
            </a:pPr>
            <a:r>
              <a:rPr lang="ko-KR" altLang="en-US" sz="1400" b="1" dirty="0" smtClean="0">
                <a:latin typeface="+mn-ea"/>
              </a:rPr>
              <a:t>○ 먹으면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부드럽고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+mn-ea"/>
              </a:rPr>
              <a:t>포실포실</a:t>
            </a:r>
            <a:r>
              <a:rPr lang="ko-KR" altLang="en-US" sz="1400" b="1" dirty="0" err="1" smtClean="0">
                <a:latin typeface="+mn-ea"/>
              </a:rPr>
              <a:t>하여</a:t>
            </a:r>
            <a:endParaRPr lang="en-US" altLang="ko-KR" sz="1400" b="1" dirty="0" smtClean="0">
              <a:latin typeface="+mn-ea"/>
            </a:endParaRPr>
          </a:p>
          <a:p>
            <a:pPr fontAlgn="base">
              <a:lnSpc>
                <a:spcPts val="2700"/>
              </a:lnSpc>
              <a:buNone/>
            </a:pPr>
            <a:r>
              <a:rPr lang="en-US" altLang="ko-KR" sz="1400" b="1" dirty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  </a:t>
            </a:r>
            <a:r>
              <a:rPr lang="ko-KR" altLang="en-US" sz="1400" b="1" dirty="0" smtClean="0">
                <a:latin typeface="+mn-ea"/>
              </a:rPr>
              <a:t> 쉽게 섭취할 수 있음</a:t>
            </a:r>
          </a:p>
          <a:p>
            <a:pPr fontAlgn="base">
              <a:lnSpc>
                <a:spcPts val="2700"/>
              </a:lnSpc>
              <a:buNone/>
            </a:pPr>
            <a:r>
              <a:rPr lang="ko-KR" altLang="en-US" sz="1400" b="1" dirty="0" smtClean="0">
                <a:latin typeface="+mn-ea"/>
              </a:rPr>
              <a:t>○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맛은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+mn-ea"/>
              </a:rPr>
              <a:t>찐밤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 또는 찐 옥수수의 맛과 유사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629006"/>
              </p:ext>
            </p:extLst>
          </p:nvPr>
        </p:nvGraphicFramePr>
        <p:xfrm>
          <a:off x="5868144" y="3429000"/>
          <a:ext cx="2563614" cy="304038"/>
        </p:xfrm>
        <a:graphic>
          <a:graphicData uri="http://schemas.openxmlformats.org/drawingml/2006/table">
            <a:tbl>
              <a:tblPr/>
              <a:tblGrid>
                <a:gridCol w="2563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                 분말화  상태</a:t>
                      </a:r>
                      <a:endParaRPr lang="ko-KR" altLang="en-US" sz="1600" b="1" kern="0" spc="-3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내용 개체 틀 2"/>
          <p:cNvSpPr txBox="1">
            <a:spLocks/>
          </p:cNvSpPr>
          <p:nvPr/>
        </p:nvSpPr>
        <p:spPr>
          <a:xfrm>
            <a:off x="4572000" y="4797152"/>
            <a:ext cx="3600400" cy="1224136"/>
          </a:xfrm>
          <a:prstGeom prst="rect">
            <a:avLst/>
          </a:prstGeom>
          <a:solidFill>
            <a:srgbClr val="CCFF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ko-KR" altLang="en-US" sz="1600" b="1" dirty="0" smtClean="0">
                <a:latin typeface="+mn-ea"/>
              </a:rPr>
              <a:t>○ 쉽게 부스러져 분말화되고</a:t>
            </a: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ts val="2700"/>
              </a:lnSpc>
              <a:buFont typeface="Arial" pitchFamily="34" charset="0"/>
              <a:buNone/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 섭취도 용이</a:t>
            </a:r>
          </a:p>
        </p:txBody>
      </p:sp>
      <p:sp>
        <p:nvSpPr>
          <p:cNvPr id="3" name="아래쪽 화살표 2"/>
          <p:cNvSpPr/>
          <p:nvPr/>
        </p:nvSpPr>
        <p:spPr>
          <a:xfrm>
            <a:off x="1615071" y="3861048"/>
            <a:ext cx="383999" cy="36423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>
            <a:off x="7245983" y="4013448"/>
            <a:ext cx="383999" cy="57606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오른쪽으로 구부러진 화살표 3"/>
          <p:cNvSpPr/>
          <p:nvPr/>
        </p:nvSpPr>
        <p:spPr>
          <a:xfrm>
            <a:off x="4637213" y="4013448"/>
            <a:ext cx="449728" cy="57606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86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192688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100</a:t>
            </a:r>
            <a:r>
              <a:rPr lang="ko-KR" altLang="en-US" sz="2400" b="1" dirty="0" smtClean="0"/>
              <a:t>℃ </a:t>
            </a:r>
            <a:r>
              <a:rPr lang="ko-KR" altLang="en-US" sz="2400" b="1" dirty="0" err="1" smtClean="0">
                <a:latin typeface="+mn-ea"/>
                <a:ea typeface="+mn-ea"/>
              </a:rPr>
              <a:t>스팀찜기로</a:t>
            </a:r>
            <a:r>
              <a:rPr lang="ko-KR" altLang="en-US" sz="2400" b="1" dirty="0" smtClean="0">
                <a:latin typeface="+mn-ea"/>
                <a:ea typeface="+mn-ea"/>
              </a:rPr>
              <a:t> 찌는 시간대별</a:t>
            </a:r>
            <a:r>
              <a:rPr lang="en-US" altLang="ko-KR" sz="2400" b="1" dirty="0" smtClean="0">
                <a:latin typeface="+mn-ea"/>
                <a:ea typeface="+mn-ea"/>
              </a:rPr>
              <a:t/>
            </a:r>
            <a:br>
              <a:rPr lang="en-US" altLang="ko-KR" sz="2400" b="1" dirty="0" smtClean="0">
                <a:latin typeface="+mn-ea"/>
                <a:ea typeface="+mn-ea"/>
              </a:rPr>
            </a:br>
            <a:r>
              <a:rPr lang="ko-KR" altLang="en-US" sz="2400" b="1" dirty="0" smtClean="0">
                <a:latin typeface="+mn-ea"/>
                <a:ea typeface="+mn-ea"/>
              </a:rPr>
              <a:t>견사선의 물리적 특성 변화과정</a:t>
            </a:r>
            <a:endParaRPr lang="ko-KR" altLang="en-US" sz="2400" b="1" dirty="0">
              <a:latin typeface="+mn-ea"/>
              <a:ea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56678"/>
              </p:ext>
            </p:extLst>
          </p:nvPr>
        </p:nvGraphicFramePr>
        <p:xfrm>
          <a:off x="683568" y="1484784"/>
          <a:ext cx="7560841" cy="2376932"/>
        </p:xfrm>
        <a:graphic>
          <a:graphicData uri="http://schemas.openxmlformats.org/drawingml/2006/table">
            <a:tbl>
              <a:tblPr/>
              <a:tblGrid>
                <a:gridCol w="3418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8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40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38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600" b="1" kern="0" spc="0" dirty="0">
                          <a:solidFill>
                            <a:srgbClr val="000000"/>
                          </a:solidFill>
                          <a:ea typeface="HY헤드라인M"/>
                        </a:rPr>
                        <a:t>⇨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38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덜 익은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누에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~1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견사선이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길게 늘어남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견사단백질의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차변성기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30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~3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   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적정시간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: 120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분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7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7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견사선이</a:t>
                      </a:r>
                      <a:r>
                        <a:rPr lang="ko-KR" altLang="en-US" sz="1200" b="1" kern="0" spc="-7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누에의 </a:t>
                      </a:r>
                      <a:r>
                        <a:rPr lang="ko-KR" altLang="en-US" sz="1200" b="1" kern="0" spc="-7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몸과 </a:t>
                      </a:r>
                      <a:r>
                        <a:rPr lang="ko-KR" altLang="en-US" sz="1200" b="1" kern="0" spc="-7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함께 뭉그러짐</a:t>
                      </a:r>
                      <a:r>
                        <a:rPr lang="en-US" altLang="ko-KR" sz="1200" b="1" kern="0" spc="-7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_x241672760" descr="EMB000009ac13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9"/>
            <a:ext cx="2257996" cy="1404490"/>
          </a:xfrm>
          <a:prstGeom prst="rect">
            <a:avLst/>
          </a:prstGeom>
          <a:noFill/>
        </p:spPr>
      </p:pic>
      <p:pic>
        <p:nvPicPr>
          <p:cNvPr id="1025" name="_x241074104" descr="EMB000009ac13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9"/>
            <a:ext cx="2136775" cy="1405186"/>
          </a:xfrm>
          <a:prstGeom prst="rect">
            <a:avLst/>
          </a:prstGeom>
          <a:noFill/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277641"/>
              </p:ext>
            </p:extLst>
          </p:nvPr>
        </p:nvGraphicFramePr>
        <p:xfrm>
          <a:off x="827584" y="4221088"/>
          <a:ext cx="7416825" cy="2348738"/>
        </p:xfrm>
        <a:graphic>
          <a:graphicData uri="http://schemas.openxmlformats.org/drawingml/2006/table">
            <a:tbl>
              <a:tblPr/>
              <a:tblGrid>
                <a:gridCol w="3353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3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58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38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600" b="1" kern="0" spc="0" dirty="0">
                          <a:solidFill>
                            <a:srgbClr val="000000"/>
                          </a:solidFill>
                          <a:ea typeface="HY헤드라인M"/>
                        </a:rPr>
                        <a:t>⇨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38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견사단백질의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차변성기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~16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5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누에몸</a:t>
                      </a:r>
                      <a:r>
                        <a:rPr lang="ko-KR" altLang="en-US" sz="12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속에서 경화된 </a:t>
                      </a:r>
                      <a:r>
                        <a:rPr lang="ko-KR" altLang="en-US" sz="12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견사선</a:t>
                      </a:r>
                      <a:r>
                        <a:rPr lang="en-US" altLang="ko-KR" sz="1200" b="1" kern="0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-15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견사단백질의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차변성기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시간 이후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3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3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다시 연화되며 견사선과 함께 절단된 누에</a:t>
                      </a:r>
                      <a:r>
                        <a:rPr lang="en-US" altLang="ko-KR" sz="1200" b="1" kern="0" spc="-13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8" name="_x241660624" descr="EMB000009ac130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221088"/>
            <a:ext cx="2257996" cy="1567880"/>
          </a:xfrm>
          <a:prstGeom prst="rect">
            <a:avLst/>
          </a:prstGeom>
          <a:noFill/>
        </p:spPr>
      </p:pic>
      <p:pic>
        <p:nvPicPr>
          <p:cNvPr id="1027" name="_x241074024" descr="EMB000009ac130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9937" y="4221088"/>
            <a:ext cx="2136775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2723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4032448" cy="576064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smtClean="0"/>
              <a:t>시설 및 기자재 확보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472608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ts val="2400"/>
              </a:lnSpc>
              <a:buNone/>
            </a:pPr>
            <a:r>
              <a:rPr lang="ko-KR" altLang="en-US" sz="1800" b="1" dirty="0" smtClean="0"/>
              <a:t>○ 작업실 </a:t>
            </a:r>
            <a:r>
              <a:rPr lang="en-US" altLang="ko-KR" sz="1800" b="1" dirty="0" smtClean="0"/>
              <a:t>: </a:t>
            </a:r>
            <a:r>
              <a:rPr lang="ko-KR" altLang="en-US" sz="1800" b="1" dirty="0" err="1" smtClean="0"/>
              <a:t>숙잠의</a:t>
            </a:r>
            <a:r>
              <a:rPr lang="ko-KR" altLang="en-US" sz="1800" b="1" dirty="0" smtClean="0"/>
              <a:t> </a:t>
            </a:r>
            <a:r>
              <a:rPr lang="ko-KR" altLang="en-US" sz="1800" b="1" dirty="0" smtClean="0"/>
              <a:t>세척 </a:t>
            </a:r>
            <a:r>
              <a:rPr lang="ko-KR" altLang="en-US" sz="1800" b="1" dirty="0" smtClean="0"/>
              <a:t>및 증자작업 등</a:t>
            </a:r>
            <a:endParaRPr lang="en-US" altLang="ko-KR" sz="18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ko-KR" altLang="en-US" sz="1800" b="1" dirty="0" smtClean="0"/>
              <a:t>○ 냉장실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익히기 전 살아있는 </a:t>
            </a:r>
            <a:r>
              <a:rPr lang="ko-KR" altLang="en-US" sz="1800" b="1" dirty="0" err="1" smtClean="0"/>
              <a:t>숙잠의</a:t>
            </a:r>
            <a:r>
              <a:rPr lang="ko-KR" altLang="en-US" sz="1800" b="1" dirty="0" smtClean="0"/>
              <a:t> 생명유지 및 토사방지 용</a:t>
            </a:r>
            <a:r>
              <a:rPr lang="en-US" altLang="ko-KR" sz="1800" b="1" dirty="0" smtClean="0"/>
              <a:t>)</a:t>
            </a:r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-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사용 온도 </a:t>
            </a:r>
            <a:r>
              <a:rPr lang="en-US" altLang="ko-KR" sz="1600" b="1" dirty="0">
                <a:solidFill>
                  <a:srgbClr val="FF0000"/>
                </a:solidFill>
              </a:rPr>
              <a:t>:</a:t>
            </a:r>
            <a:r>
              <a:rPr lang="ko-KR" altLang="en-US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8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℃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</a:p>
          <a:p>
            <a:pPr fontAlgn="base">
              <a:lnSpc>
                <a:spcPts val="2400"/>
              </a:lnSpc>
              <a:buNone/>
            </a:pPr>
            <a:r>
              <a:rPr lang="ko-KR" altLang="en-US" sz="1800" b="1" dirty="0" smtClean="0"/>
              <a:t>○ 냉동실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익힌 </a:t>
            </a:r>
            <a:r>
              <a:rPr lang="ko-KR" altLang="en-US" sz="1800" b="1" dirty="0" err="1" smtClean="0"/>
              <a:t>숙잠의</a:t>
            </a:r>
            <a:r>
              <a:rPr lang="ko-KR" altLang="en-US" sz="1800" b="1" dirty="0" smtClean="0"/>
              <a:t> 동결건조 전 냉동보관 및 건조 </a:t>
            </a:r>
            <a:r>
              <a:rPr lang="ko-KR" altLang="en-US" sz="1800" b="1" dirty="0" err="1" smtClean="0"/>
              <a:t>홍잠</a:t>
            </a:r>
            <a:r>
              <a:rPr lang="ko-KR" altLang="en-US" sz="1800" b="1" dirty="0" smtClean="0"/>
              <a:t> </a:t>
            </a:r>
            <a:r>
              <a:rPr lang="ko-KR" altLang="en-US" sz="1800" b="1" dirty="0" smtClean="0"/>
              <a:t>보관</a:t>
            </a:r>
            <a:r>
              <a:rPr lang="en-US" altLang="ko-KR" sz="1800" b="1" dirty="0" smtClean="0"/>
              <a:t>)</a:t>
            </a:r>
            <a:endParaRPr lang="ko-KR" altLang="en-US" sz="18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 smtClean="0"/>
              <a:t>   -  </a:t>
            </a:r>
            <a:r>
              <a:rPr lang="ko-KR" altLang="en-US" sz="1600" b="1" spc="-150" dirty="0" smtClean="0"/>
              <a:t>사용 온도 </a:t>
            </a:r>
            <a:r>
              <a:rPr lang="en-US" altLang="ko-KR" sz="1600" b="1" spc="-150" dirty="0" smtClean="0"/>
              <a:t>:</a:t>
            </a:r>
            <a:r>
              <a:rPr lang="ko-KR" altLang="en-US" sz="1600" b="1" spc="-150" dirty="0" smtClean="0"/>
              <a:t>  영하 </a:t>
            </a:r>
            <a:r>
              <a:rPr lang="en-US" altLang="ko-KR" sz="1600" b="1" spc="-150" dirty="0" smtClean="0"/>
              <a:t>20</a:t>
            </a:r>
            <a:r>
              <a:rPr lang="ko-KR" altLang="en-US" sz="1600" b="1" spc="-150" dirty="0"/>
              <a:t>℃ </a:t>
            </a:r>
            <a:r>
              <a:rPr lang="en-US" altLang="ko-KR" sz="1600" b="1" spc="-150" dirty="0" smtClean="0"/>
              <a:t>~ 30</a:t>
            </a:r>
            <a:r>
              <a:rPr lang="ko-KR" altLang="en-US" sz="1600" b="1" spc="-150" dirty="0" smtClean="0"/>
              <a:t> ℃이하</a:t>
            </a:r>
            <a:endParaRPr lang="en-US" altLang="ko-KR" sz="1600" b="1" spc="-150" dirty="0" smtClean="0"/>
          </a:p>
          <a:p>
            <a:pPr fontAlgn="base">
              <a:lnSpc>
                <a:spcPts val="2400"/>
              </a:lnSpc>
              <a:buNone/>
            </a:pPr>
            <a:r>
              <a:rPr lang="ko-KR" altLang="en-US" sz="1800" b="1" dirty="0" smtClean="0"/>
              <a:t>○ </a:t>
            </a:r>
            <a:r>
              <a:rPr lang="ko-KR" altLang="en-US" sz="1800" b="1" dirty="0" err="1" smtClean="0"/>
              <a:t>스팀찜기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살아있는 </a:t>
            </a:r>
            <a:r>
              <a:rPr lang="ko-KR" altLang="en-US" sz="1800" b="1" dirty="0" err="1" smtClean="0"/>
              <a:t>숙잠의</a:t>
            </a:r>
            <a:r>
              <a:rPr lang="ko-KR" altLang="en-US" sz="1800" b="1" dirty="0" smtClean="0"/>
              <a:t> 증자</a:t>
            </a:r>
            <a:r>
              <a:rPr lang="en-US" altLang="ko-KR" sz="1800" b="1" dirty="0" smtClean="0"/>
              <a:t>)</a:t>
            </a:r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-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사용 온도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100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℃ 수증기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 smtClean="0"/>
              <a:t>      </a:t>
            </a:r>
            <a:r>
              <a:rPr lang="ko-KR" altLang="en-US" sz="1600" b="1" dirty="0" err="1" smtClean="0"/>
              <a:t>부대품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구멍 뚫린 증자용 </a:t>
            </a:r>
            <a:r>
              <a:rPr lang="ko-KR" altLang="en-US" sz="1600" b="1" dirty="0" err="1" smtClean="0"/>
              <a:t>트레이</a:t>
            </a:r>
            <a:r>
              <a:rPr lang="ko-KR" altLang="en-US" sz="1600" b="1" dirty="0" smtClean="0"/>
              <a:t> 및 </a:t>
            </a:r>
            <a:r>
              <a:rPr lang="ko-KR" altLang="en-US" sz="1600" b="1" dirty="0" err="1" smtClean="0"/>
              <a:t>트레이</a:t>
            </a:r>
            <a:r>
              <a:rPr lang="ko-KR" altLang="en-US" sz="1600" b="1" dirty="0" smtClean="0"/>
              <a:t> 받침대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사용량의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배 확보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 </a:t>
            </a:r>
            <a:r>
              <a:rPr lang="ko-KR" altLang="en-US" sz="1600" b="1" dirty="0" smtClean="0"/>
              <a:t>안전을 고려하여 </a:t>
            </a:r>
            <a:r>
              <a:rPr lang="ko-KR" altLang="en-US" sz="1600" b="1" dirty="0" err="1" smtClean="0"/>
              <a:t>전기식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스팀찜기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바람직</a:t>
            </a:r>
            <a:endParaRPr lang="en-US" altLang="ko-KR" sz="18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ko-KR" altLang="en-US" sz="1800" b="1" dirty="0" smtClean="0"/>
              <a:t>○ 기타 기자재</a:t>
            </a:r>
            <a:endParaRPr lang="en-US" altLang="ko-KR" sz="18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- </a:t>
            </a:r>
            <a:r>
              <a:rPr lang="ko-KR" altLang="en-US" sz="1600" b="1" dirty="0" smtClean="0"/>
              <a:t>살아있는 </a:t>
            </a:r>
            <a:r>
              <a:rPr lang="ko-KR" altLang="en-US" sz="1600" b="1" dirty="0" err="1" smtClean="0"/>
              <a:t>숙잠의</a:t>
            </a:r>
            <a:r>
              <a:rPr lang="ko-KR" altLang="en-US" sz="1600" b="1" dirty="0" smtClean="0"/>
              <a:t> 냉장보관용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두부상자</a:t>
            </a:r>
            <a:endParaRPr lang="en-US" altLang="ko-KR" sz="1600" b="1" spc="-300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spc="-150" dirty="0"/>
              <a:t> </a:t>
            </a:r>
            <a:r>
              <a:rPr lang="en-US" altLang="ko-KR" sz="1600" b="1" spc="-150" dirty="0" smtClean="0"/>
              <a:t>   - </a:t>
            </a:r>
            <a:r>
              <a:rPr lang="ko-KR" altLang="en-US" sz="1600" b="1" spc="-150" dirty="0" smtClean="0"/>
              <a:t>살아있는 </a:t>
            </a:r>
            <a:r>
              <a:rPr lang="ko-KR" altLang="en-US" sz="1600" b="1" dirty="0" err="1" smtClean="0"/>
              <a:t>숙잠의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세척용 </a:t>
            </a:r>
            <a:r>
              <a:rPr lang="en-US" altLang="ko-KR" sz="1600" b="1" dirty="0" smtClean="0"/>
              <a:t>:  </a:t>
            </a:r>
            <a:r>
              <a:rPr lang="ko-KR" altLang="en-US" sz="1600" b="1" dirty="0" smtClean="0"/>
              <a:t>플라스틱 소쿠리</a:t>
            </a:r>
            <a:r>
              <a:rPr lang="en-US" altLang="ko-KR" sz="1600" b="1" dirty="0" smtClean="0"/>
              <a:t>, </a:t>
            </a:r>
            <a:r>
              <a:rPr lang="ko-KR" altLang="en-US" sz="1600" b="1" dirty="0" err="1" smtClean="0"/>
              <a:t>고무다라</a:t>
            </a:r>
            <a:r>
              <a:rPr lang="ko-KR" altLang="en-US" sz="1600" b="1" dirty="0" smtClean="0"/>
              <a:t> 등</a:t>
            </a:r>
            <a:endParaRPr lang="en-US" altLang="ko-KR" sz="16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spc="-150" dirty="0" smtClean="0"/>
              <a:t>    - </a:t>
            </a:r>
            <a:r>
              <a:rPr lang="ko-KR" altLang="en-US" sz="1600" b="1" dirty="0" smtClean="0"/>
              <a:t>익힌 </a:t>
            </a:r>
            <a:r>
              <a:rPr lang="ko-KR" altLang="en-US" sz="1600" b="1" dirty="0" err="1" smtClean="0"/>
              <a:t>숙잠의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동결건조전</a:t>
            </a:r>
            <a:r>
              <a:rPr lang="ko-KR" altLang="en-US" sz="1600" b="1" dirty="0" smtClean="0"/>
              <a:t> 냉동보관용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동결건조용 </a:t>
            </a:r>
            <a:r>
              <a:rPr lang="ko-KR" altLang="en-US" sz="1600" b="1" dirty="0" err="1" smtClean="0"/>
              <a:t>트레이</a:t>
            </a:r>
            <a:endParaRPr lang="en-US" altLang="ko-KR" sz="16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spc="-150" dirty="0"/>
              <a:t> </a:t>
            </a:r>
            <a:r>
              <a:rPr lang="en-US" altLang="ko-KR" sz="1600" b="1" spc="-150" dirty="0" smtClean="0"/>
              <a:t>   - </a:t>
            </a:r>
            <a:r>
              <a:rPr lang="ko-KR" altLang="en-US" sz="1600" b="1" dirty="0" smtClean="0"/>
              <a:t>분쇄 및 제품포장 </a:t>
            </a:r>
            <a:r>
              <a:rPr lang="en-US" altLang="ko-KR" sz="1600" b="1" dirty="0"/>
              <a:t>:</a:t>
            </a:r>
            <a:r>
              <a:rPr lang="en-US" altLang="ko-KR" sz="1600" b="1" dirty="0" smtClean="0"/>
              <a:t>  </a:t>
            </a:r>
            <a:r>
              <a:rPr lang="ko-KR" altLang="en-US" sz="1600" b="1" dirty="0" smtClean="0"/>
              <a:t>분쇄기</a:t>
            </a:r>
            <a:r>
              <a:rPr lang="en-US" altLang="ko-KR" sz="1600" b="1" dirty="0" smtClean="0"/>
              <a:t>(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롤러밀</a:t>
            </a:r>
            <a:r>
              <a:rPr lang="en-US" altLang="ko-KR" sz="1600" b="1" dirty="0" smtClean="0"/>
              <a:t>), </a:t>
            </a:r>
            <a:r>
              <a:rPr lang="ko-KR" altLang="en-US" sz="1600" b="1" dirty="0" smtClean="0"/>
              <a:t>진공포장기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제품 보관용기 등</a:t>
            </a:r>
            <a:endParaRPr lang="en-US" altLang="ko-KR" sz="1600" b="1" dirty="0" smtClean="0"/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- </a:t>
            </a:r>
            <a:r>
              <a:rPr lang="ko-KR" altLang="en-US" sz="1600" b="1" dirty="0" smtClean="0"/>
              <a:t>살균시설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건열멸균기</a:t>
            </a:r>
            <a:endParaRPr lang="en-US" altLang="ko-KR" sz="1600" b="1" dirty="0" smtClean="0"/>
          </a:p>
        </p:txBody>
      </p:sp>
      <p:sp>
        <p:nvSpPr>
          <p:cNvPr id="5" name="포인트가 5개인 별 4"/>
          <p:cNvSpPr/>
          <p:nvPr/>
        </p:nvSpPr>
        <p:spPr>
          <a:xfrm>
            <a:off x="656015" y="3973611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포인트가 5개인 별 5"/>
          <p:cNvSpPr/>
          <p:nvPr/>
        </p:nvSpPr>
        <p:spPr>
          <a:xfrm>
            <a:off x="645783" y="3645024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035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4032448" cy="576064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중탕기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7" y="1736750"/>
            <a:ext cx="5472113" cy="4104084"/>
          </a:xfrm>
          <a:solidFill>
            <a:srgbClr val="CCFFFF"/>
          </a:solidFill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148064" y="2564904"/>
            <a:ext cx="3456384" cy="266454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20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가능한 사용하지 말고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스팀찜기를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이용할 것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시간이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스팀찜기에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비해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배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20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  가 소요되고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(4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시간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) 1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회 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20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는 량이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1/10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로 적음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9769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392488" cy="648072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err="1" smtClean="0"/>
              <a:t>스팀찜기</a:t>
            </a:r>
            <a:r>
              <a:rPr lang="ko-KR" altLang="en-US" sz="2400" b="1" dirty="0" smtClean="0"/>
              <a:t> 및 </a:t>
            </a:r>
            <a:r>
              <a:rPr lang="ko-KR" altLang="en-US" sz="2400" b="1" dirty="0" err="1" smtClean="0"/>
              <a:t>부대품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_x163528288" descr="EMB000013f41e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1388" y="1048029"/>
            <a:ext cx="1944216" cy="2690422"/>
          </a:xfrm>
          <a:prstGeom prst="rect">
            <a:avLst/>
          </a:prstGeom>
          <a:noFill/>
        </p:spPr>
      </p:pic>
      <p:pic>
        <p:nvPicPr>
          <p:cNvPr id="1026" name="Picture 2" descr="D:\WORK(잠종생산공급)\연구\2. 견사선 함유 누에 가공 및 이용 연구\2016\6. 연구수행\1. 사진\열수처리누에\20160911_11545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4" y="4254334"/>
            <a:ext cx="211223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WORK(잠종생산공급)\연구\2. 견사선 함유 누에 가공 및 이용 연구\2016\6. 연구수행\1. 사진\열수처리누에\20160911_1514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1088"/>
            <a:ext cx="2232248" cy="16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(잠종생산공급)\연구\2. 견사선 함유 누에 가공 및 이용 연구\2016\6. 연구수행\1. 사진\열수처리누에\20160911_1513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254" y="4221088"/>
            <a:ext cx="2232248" cy="16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WORK(잠종생산공급)\연구\2. 견사선 함유 누에 가공 및 이용 연구\2016\6. 연구수행\1. 사진\열수처리누에\20160911_1157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43" y="1539752"/>
            <a:ext cx="2275969" cy="170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WORK(잠종생산공급)\연구\2. 견사선 함유 누에 가공 및 이용 연구\2016\6. 연구수행\1. 사진\열수처리누에\20160911_1158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65" y="1545540"/>
            <a:ext cx="2268252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934332" y="3733632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스팀찜기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3491880" y="3465352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스팀찜기용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트레이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293270" y="3441712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스팀찜기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물받침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865194" y="6021288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누에를 넣은 장면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3491880" y="6021288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익힌 후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숙잠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모습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6293270" y="6021288"/>
            <a:ext cx="1944216" cy="353684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익힌 후 생긴 물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2478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696744" cy="576064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smtClean="0">
                <a:latin typeface="+mn-ea"/>
                <a:ea typeface="+mn-ea"/>
              </a:rPr>
              <a:t>잠실 확보 및 누에사육 기술력 제고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</a:t>
            </a:r>
            <a:r>
              <a:rPr lang="ko-KR" altLang="en-US" sz="1800" b="1" dirty="0" err="1" smtClean="0"/>
              <a:t>누에병은</a:t>
            </a:r>
            <a:r>
              <a:rPr lang="ko-KR" altLang="en-US" sz="1800" b="1" dirty="0" smtClean="0"/>
              <a:t> 대부분 </a:t>
            </a:r>
            <a:r>
              <a:rPr lang="ko-KR" altLang="en-US" sz="1800" b="1" dirty="0" err="1" smtClean="0"/>
              <a:t>숙잠기</a:t>
            </a:r>
            <a:r>
              <a:rPr lang="ko-KR" altLang="en-US" sz="1800" b="1" dirty="0" smtClean="0"/>
              <a:t> 때 발생</a:t>
            </a: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</a:t>
            </a:r>
            <a:r>
              <a:rPr lang="ko-KR" altLang="en-US" sz="1800" b="1" dirty="0" err="1" smtClean="0"/>
              <a:t>홍잠</a:t>
            </a:r>
            <a:r>
              <a:rPr lang="ko-KR" altLang="en-US" sz="1800" b="1" dirty="0" smtClean="0"/>
              <a:t> 생산을 위해서는 </a:t>
            </a:r>
            <a:r>
              <a:rPr lang="ko-KR" altLang="en-US" sz="1800" b="1" dirty="0" err="1" smtClean="0">
                <a:solidFill>
                  <a:srgbClr val="C00000"/>
                </a:solidFill>
              </a:rPr>
              <a:t>누에병</a:t>
            </a:r>
            <a:r>
              <a:rPr lang="ko-KR" altLang="en-US" sz="1800" b="1" dirty="0" smtClean="0">
                <a:solidFill>
                  <a:srgbClr val="C00000"/>
                </a:solidFill>
              </a:rPr>
              <a:t> 예방이 매우 중요</a:t>
            </a: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600" b="1" dirty="0" smtClean="0">
                <a:solidFill>
                  <a:srgbClr val="003300"/>
                </a:solidFill>
              </a:rPr>
              <a:t>   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-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뽕밭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비배관리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,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수분관리 및 </a:t>
            </a:r>
            <a:r>
              <a:rPr lang="ko-KR" altLang="en-US" sz="1600" b="1" dirty="0">
                <a:solidFill>
                  <a:srgbClr val="003300"/>
                </a:solidFill>
              </a:rPr>
              <a:t>병해충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방제철저</a:t>
            </a:r>
            <a:endParaRPr lang="en-US" altLang="ko-KR" sz="1600" b="1" dirty="0" smtClean="0">
              <a:solidFill>
                <a:srgbClr val="0033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en-US" altLang="ko-KR" sz="1600" b="1" dirty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   -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청결한 구조의 잠실확보 및 청소 철저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누에생리 및 소비자 눈높이 고려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)</a:t>
            </a:r>
          </a:p>
          <a:p>
            <a:pPr fontAlgn="base">
              <a:lnSpc>
                <a:spcPts val="4000"/>
              </a:lnSpc>
              <a:buNone/>
            </a:pPr>
            <a:r>
              <a:rPr lang="en-US" altLang="ko-KR" sz="1600" b="1" dirty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   - </a:t>
            </a:r>
            <a:r>
              <a:rPr lang="ko-KR" altLang="en-US" sz="1600" b="1" spc="-150" dirty="0" smtClean="0">
                <a:solidFill>
                  <a:srgbClr val="003300"/>
                </a:solidFill>
              </a:rPr>
              <a:t>잠실 </a:t>
            </a:r>
            <a:r>
              <a:rPr lang="ko-KR" altLang="en-US" sz="1600" b="1" spc="-150" dirty="0" err="1" smtClean="0">
                <a:solidFill>
                  <a:srgbClr val="003300"/>
                </a:solidFill>
              </a:rPr>
              <a:t>잠구류의</a:t>
            </a:r>
            <a:r>
              <a:rPr lang="ko-KR" altLang="en-US" sz="1600" b="1" spc="-150" dirty="0" smtClean="0">
                <a:solidFill>
                  <a:srgbClr val="003300"/>
                </a:solidFill>
              </a:rPr>
              <a:t> 세척 및 소독 철저</a:t>
            </a:r>
            <a:r>
              <a:rPr lang="en-US" altLang="ko-KR" sz="1600" b="1" spc="-150" dirty="0" smtClean="0">
                <a:solidFill>
                  <a:srgbClr val="003300"/>
                </a:solidFill>
              </a:rPr>
              <a:t>(</a:t>
            </a:r>
            <a:r>
              <a:rPr lang="ko-KR" altLang="en-US" sz="1600" b="1" spc="-150" dirty="0" err="1" smtClean="0">
                <a:solidFill>
                  <a:srgbClr val="003300"/>
                </a:solidFill>
              </a:rPr>
              <a:t>하라솔</a:t>
            </a:r>
            <a:r>
              <a:rPr lang="en-US" altLang="ko-KR" sz="1600" b="1" spc="-150" dirty="0" smtClean="0">
                <a:solidFill>
                  <a:srgbClr val="003300"/>
                </a:solidFill>
              </a:rPr>
              <a:t>, </a:t>
            </a:r>
            <a:r>
              <a:rPr lang="ko-KR" altLang="en-US" sz="1600" b="1" spc="-150" dirty="0" err="1" smtClean="0">
                <a:solidFill>
                  <a:srgbClr val="003300"/>
                </a:solidFill>
              </a:rPr>
              <a:t>크롤칼키</a:t>
            </a:r>
            <a:r>
              <a:rPr lang="en-US" altLang="ko-KR" sz="1600" b="1" spc="-150" dirty="0" smtClean="0">
                <a:solidFill>
                  <a:srgbClr val="003300"/>
                </a:solidFill>
              </a:rPr>
              <a:t>, 70%</a:t>
            </a:r>
            <a:r>
              <a:rPr lang="ko-KR" altLang="en-US" sz="1600" b="1" spc="-150" dirty="0" smtClean="0">
                <a:solidFill>
                  <a:srgbClr val="003300"/>
                </a:solidFill>
              </a:rPr>
              <a:t>알코올</a:t>
            </a:r>
            <a:r>
              <a:rPr lang="en-US" altLang="ko-KR" sz="1600" b="1" spc="-150" dirty="0" smtClean="0">
                <a:solidFill>
                  <a:srgbClr val="003300"/>
                </a:solidFill>
              </a:rPr>
              <a:t>, </a:t>
            </a:r>
            <a:r>
              <a:rPr lang="ko-KR" altLang="en-US" sz="1600" b="1" spc="-150" dirty="0" smtClean="0">
                <a:solidFill>
                  <a:srgbClr val="003300"/>
                </a:solidFill>
              </a:rPr>
              <a:t>스팀세척기 등 활용</a:t>
            </a:r>
            <a:r>
              <a:rPr lang="en-US" altLang="ko-KR" sz="1600" b="1" spc="-150" dirty="0" smtClean="0">
                <a:solidFill>
                  <a:srgbClr val="003300"/>
                </a:solidFill>
              </a:rPr>
              <a:t>)</a:t>
            </a:r>
            <a:endParaRPr lang="ko-KR" altLang="en-US" sz="1600" b="1" spc="-150" dirty="0" smtClean="0">
              <a:solidFill>
                <a:srgbClr val="0033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600" b="1" dirty="0" smtClean="0">
                <a:solidFill>
                  <a:srgbClr val="003300"/>
                </a:solidFill>
              </a:rPr>
              <a:t>   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-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애누에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사육기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: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사육온도 준수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(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지나친 고온 및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과습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금물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)</a:t>
            </a:r>
          </a:p>
          <a:p>
            <a:pPr fontAlgn="base">
              <a:lnSpc>
                <a:spcPts val="4000"/>
              </a:lnSpc>
              <a:buNone/>
            </a:pPr>
            <a:r>
              <a:rPr lang="en-US" altLang="ko-KR" sz="1600" b="1" dirty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   -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큰누에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사육기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: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노동력 절감 및 환기관리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,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기류관리 철저</a:t>
            </a:r>
            <a:endParaRPr lang="en-US" altLang="ko-KR" sz="1600" b="1" dirty="0" smtClean="0">
              <a:solidFill>
                <a:srgbClr val="0033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en-US" altLang="ko-KR" sz="1600" b="1" dirty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   -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모든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사육기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3300"/>
                </a:solidFill>
              </a:rPr>
              <a:t>: 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누에자리 넓이기 및 </a:t>
            </a:r>
            <a:r>
              <a:rPr lang="ko-KR" altLang="en-US" sz="1600" b="1" dirty="0" err="1" smtClean="0">
                <a:solidFill>
                  <a:srgbClr val="003300"/>
                </a:solidFill>
              </a:rPr>
              <a:t>똥갈이</a:t>
            </a:r>
            <a:r>
              <a:rPr lang="ko-KR" altLang="en-US" sz="1600" b="1" dirty="0" smtClean="0">
                <a:solidFill>
                  <a:srgbClr val="003300"/>
                </a:solidFill>
              </a:rPr>
              <a:t> 철저</a:t>
            </a:r>
            <a:endParaRPr lang="en-US" altLang="ko-KR" sz="1600" b="1" dirty="0" smtClean="0">
              <a:solidFill>
                <a:srgbClr val="0033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노동력 분산 및 </a:t>
            </a:r>
            <a:r>
              <a:rPr lang="ko-KR" altLang="en-US" sz="1800" b="1" dirty="0" err="1" smtClean="0"/>
              <a:t>홍잠</a:t>
            </a:r>
            <a:r>
              <a:rPr lang="ko-KR" altLang="en-US" sz="1800" b="1" dirty="0" smtClean="0"/>
              <a:t> 생산을 위한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다회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 누에사육체계 활용</a:t>
            </a:r>
          </a:p>
        </p:txBody>
      </p:sp>
    </p:spTree>
    <p:extLst>
      <p:ext uri="{BB962C8B-B14F-4D97-AF65-F5344CB8AC3E}">
        <p14:creationId xmlns:p14="http://schemas.microsoft.com/office/powerpoint/2010/main" val="25807436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696744" cy="576064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err="1" smtClean="0">
                <a:latin typeface="+mn-ea"/>
                <a:ea typeface="+mn-ea"/>
              </a:rPr>
              <a:t>숙잠을</a:t>
            </a:r>
            <a:r>
              <a:rPr lang="ko-KR" altLang="en-US" sz="2400" b="1" dirty="0" smtClean="0">
                <a:latin typeface="+mn-ea"/>
                <a:ea typeface="+mn-ea"/>
              </a:rPr>
              <a:t> 효율적으로 수거하는 방법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680520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ct val="200000"/>
              </a:lnSpc>
              <a:buNone/>
            </a:pPr>
            <a:endParaRPr lang="en-US" altLang="ko-KR" sz="1800" b="1" dirty="0" smtClean="0">
              <a:solidFill>
                <a:srgbClr val="003300"/>
              </a:solidFill>
            </a:endParaRPr>
          </a:p>
          <a:p>
            <a:pPr fontAlgn="base">
              <a:lnSpc>
                <a:spcPct val="200000"/>
              </a:lnSpc>
              <a:buNone/>
            </a:pPr>
            <a:endParaRPr lang="en-US" altLang="ko-KR" sz="1800" b="1" dirty="0">
              <a:solidFill>
                <a:srgbClr val="003300"/>
              </a:solidFill>
            </a:endParaRPr>
          </a:p>
          <a:p>
            <a:pPr fontAlgn="base">
              <a:lnSpc>
                <a:spcPct val="200000"/>
              </a:lnSpc>
              <a:buNone/>
            </a:pPr>
            <a:endParaRPr lang="en-US" altLang="ko-KR" sz="1800" b="1" dirty="0" smtClean="0">
              <a:solidFill>
                <a:srgbClr val="003300"/>
              </a:solidFill>
            </a:endParaRPr>
          </a:p>
          <a:p>
            <a:pPr fontAlgn="base">
              <a:lnSpc>
                <a:spcPct val="200000"/>
              </a:lnSpc>
              <a:buNone/>
            </a:pPr>
            <a:endParaRPr lang="en-US" altLang="ko-KR" sz="1800" b="1" dirty="0">
              <a:solidFill>
                <a:srgbClr val="003300"/>
              </a:solidFill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ko-KR" altLang="en-US" sz="1800" kern="0" dirty="0">
              <a:solidFill>
                <a:srgbClr val="000000"/>
              </a:solidFill>
            </a:endParaRPr>
          </a:p>
          <a:p>
            <a:pPr fontAlgn="base">
              <a:lnSpc>
                <a:spcPct val="200000"/>
              </a:lnSpc>
              <a:buNone/>
            </a:pPr>
            <a:endParaRPr lang="en-US" altLang="ko-KR" sz="1800" b="1" dirty="0" smtClean="0">
              <a:solidFill>
                <a:srgbClr val="003300"/>
              </a:solidFill>
            </a:endParaRPr>
          </a:p>
          <a:p>
            <a:pPr fontAlgn="base">
              <a:lnSpc>
                <a:spcPct val="200000"/>
              </a:lnSpc>
              <a:buNone/>
            </a:pPr>
            <a:endParaRPr lang="en-US" altLang="ko-KR" sz="1800" b="1" dirty="0">
              <a:solidFill>
                <a:srgbClr val="003300"/>
              </a:solidFill>
            </a:endParaRPr>
          </a:p>
          <a:p>
            <a:pPr algn="ctr" fontAlgn="base">
              <a:lnSpc>
                <a:spcPct val="200000"/>
              </a:lnSpc>
              <a:buNone/>
            </a:pPr>
            <a:endParaRPr lang="ko-KR" altLang="en-US" sz="1800" b="1" dirty="0" smtClean="0">
              <a:solidFill>
                <a:srgbClr val="003300"/>
              </a:solidFill>
            </a:endParaRPr>
          </a:p>
        </p:txBody>
      </p:sp>
      <p:pic>
        <p:nvPicPr>
          <p:cNvPr id="1026" name="Picture 2" descr="D:\WORK(업무관련 자료)\사진\숙잠연구사진\2015\GEDC1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15" y="3717032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WORK(업무관련 자료)\사진\숙잠연구사진\2015\GEDC1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76" y="3684785"/>
            <a:ext cx="2664295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(업무관련 자료)\사진\숙잠연구사진\2015\GEDC11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25" y="1196752"/>
            <a:ext cx="2637995" cy="197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WORK(업무관련 자료)\사진\숙잠연구사진\2015\GEDC12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76" y="1217005"/>
            <a:ext cx="2627015" cy="19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아래쪽 화살표 5"/>
          <p:cNvSpPr/>
          <p:nvPr/>
        </p:nvSpPr>
        <p:spPr>
          <a:xfrm>
            <a:off x="2303757" y="3263588"/>
            <a:ext cx="484632" cy="3727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오른쪽 화살표 6"/>
          <p:cNvSpPr/>
          <p:nvPr/>
        </p:nvSpPr>
        <p:spPr>
          <a:xfrm>
            <a:off x="4242844" y="4544686"/>
            <a:ext cx="5040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213925" y="5805264"/>
            <a:ext cx="6577145" cy="792088"/>
          </a:xfrm>
          <a:prstGeom prst="rect">
            <a:avLst/>
          </a:prstGeom>
          <a:solidFill>
            <a:srgbClr val="99FF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노동력 절감과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홍잠의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품질 표준화를 위해서는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필히 완전히 익어 </a:t>
            </a:r>
            <a:r>
              <a:rPr lang="ko-KR" altLang="en-US" sz="16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상족망으로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올라온 누에만 수거</a:t>
            </a:r>
            <a:endParaRPr lang="ko-KR" altLang="en-US" sz="16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2037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71800" y="332656"/>
            <a:ext cx="3960440" cy="648072"/>
          </a:xfrm>
          <a:solidFill>
            <a:srgbClr val="00B0F0"/>
          </a:solidFill>
        </p:spPr>
        <p:txBody>
          <a:bodyPr>
            <a:noAutofit/>
          </a:bodyPr>
          <a:lstStyle/>
          <a:p>
            <a:pPr fontAlgn="base"/>
            <a:r>
              <a:rPr lang="ko-KR" altLang="en-US" sz="2400" b="1" dirty="0" smtClean="0"/>
              <a:t>익히기 전 전처리 방법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400600"/>
          </a:xfrm>
          <a:solidFill>
            <a:srgbClr val="CCFFFF"/>
          </a:solidFill>
        </p:spPr>
        <p:txBody>
          <a:bodyPr anchor="t" anchorCtr="0"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1600" b="1" dirty="0">
                <a:latin typeface="+mn-ea"/>
              </a:rPr>
              <a:t>○ 수거한 살아있는 </a:t>
            </a:r>
            <a:r>
              <a:rPr lang="ko-KR" altLang="en-US" sz="1600" b="1" dirty="0" err="1">
                <a:latin typeface="+mn-ea"/>
              </a:rPr>
              <a:t>숙잠의</a:t>
            </a:r>
            <a:r>
              <a:rPr lang="ko-KR" altLang="en-US" sz="1600" b="1" dirty="0">
                <a:latin typeface="+mn-ea"/>
              </a:rPr>
              <a:t> 침수처리 및 냉장보관</a:t>
            </a:r>
            <a:endParaRPr lang="en-US" altLang="ko-KR" sz="1600" b="1" dirty="0">
              <a:latin typeface="+mn-ea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1600" b="1" dirty="0">
                <a:latin typeface="+mn-ea"/>
              </a:rPr>
              <a:t>   </a:t>
            </a:r>
            <a:r>
              <a:rPr lang="en-US" altLang="ko-KR" sz="1600" b="1" dirty="0">
                <a:latin typeface="+mn-ea"/>
              </a:rPr>
              <a:t>- </a:t>
            </a:r>
            <a:r>
              <a:rPr lang="ko-KR" altLang="en-US" sz="1600" b="1" dirty="0">
                <a:latin typeface="+mn-ea"/>
              </a:rPr>
              <a:t>상온</a:t>
            </a:r>
            <a:r>
              <a:rPr lang="en-US" altLang="ko-KR" sz="1600" b="1" dirty="0">
                <a:latin typeface="+mn-ea"/>
              </a:rPr>
              <a:t>(20~25</a:t>
            </a:r>
            <a:r>
              <a:rPr lang="ko-KR" altLang="en-US" sz="1600" b="1" dirty="0">
                <a:latin typeface="+mn-ea"/>
              </a:rPr>
              <a:t>℃</a:t>
            </a:r>
            <a:r>
              <a:rPr lang="en-US" altLang="ko-KR" sz="1600" b="1" dirty="0">
                <a:latin typeface="+mn-ea"/>
              </a:rPr>
              <a:t>)</a:t>
            </a:r>
            <a:r>
              <a:rPr lang="ko-KR" altLang="en-US" sz="1600" b="1" dirty="0">
                <a:latin typeface="+mn-ea"/>
              </a:rPr>
              <a:t> 물에 </a:t>
            </a:r>
            <a:r>
              <a:rPr lang="en-US" altLang="ko-KR" sz="1600" b="1" dirty="0">
                <a:solidFill>
                  <a:srgbClr val="FF0000"/>
                </a:solidFill>
                <a:latin typeface="+mn-ea"/>
              </a:rPr>
              <a:t>30~60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분 동안 담아 기절</a:t>
            </a:r>
            <a:r>
              <a:rPr lang="ko-KR" altLang="en-US" sz="1600" b="1" dirty="0">
                <a:latin typeface="+mn-ea"/>
              </a:rPr>
              <a:t>시킨 후</a:t>
            </a:r>
            <a:endParaRPr lang="en-US" altLang="ko-KR" sz="1600" b="1" dirty="0">
              <a:latin typeface="+mn-ea"/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en-US" altLang="ko-KR" sz="1600" b="1" dirty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  </a:t>
            </a:r>
            <a:r>
              <a:rPr lang="en-US" altLang="ko-KR" sz="1600" b="1" dirty="0">
                <a:latin typeface="+mn-ea"/>
              </a:rPr>
              <a:t>-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구멍이 뚫린 용기</a:t>
            </a:r>
            <a:r>
              <a:rPr lang="ko-KR" altLang="en-US" sz="1600" b="1" dirty="0">
                <a:latin typeface="+mn-ea"/>
              </a:rPr>
              <a:t>에 </a:t>
            </a:r>
            <a:r>
              <a:rPr lang="en-US" altLang="ko-KR" sz="1600" b="1" dirty="0">
                <a:solidFill>
                  <a:srgbClr val="FF0000"/>
                </a:solidFill>
                <a:latin typeface="+mn-ea"/>
              </a:rPr>
              <a:t>2~3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겹으로 얇게 담아</a:t>
            </a: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spc="-150" dirty="0">
                <a:latin typeface="+mn-ea"/>
              </a:rPr>
              <a:t>8</a:t>
            </a:r>
            <a:r>
              <a:rPr lang="ko-KR" altLang="en-US" sz="1600" b="1" spc="-150" dirty="0">
                <a:latin typeface="+mn-ea"/>
              </a:rPr>
              <a:t>℃에 냉장보관</a:t>
            </a:r>
            <a:r>
              <a:rPr lang="en-US" altLang="ko-KR" sz="1600" b="1" spc="-150" dirty="0">
                <a:latin typeface="+mn-ea"/>
              </a:rPr>
              <a:t>(3</a:t>
            </a:r>
            <a:r>
              <a:rPr lang="ko-KR" altLang="en-US" sz="1600" b="1" spc="-150" dirty="0">
                <a:latin typeface="+mn-ea"/>
              </a:rPr>
              <a:t>일 이내</a:t>
            </a:r>
            <a:r>
              <a:rPr lang="en-US" altLang="ko-KR" sz="1600" b="1" spc="-150" dirty="0">
                <a:latin typeface="+mn-ea"/>
              </a:rPr>
              <a:t>)</a:t>
            </a:r>
            <a:endParaRPr lang="en-US" altLang="ko-KR" sz="1600" b="1" dirty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1600" b="1" dirty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1600" b="1" dirty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600" b="1" dirty="0">
                <a:latin typeface="+mn-ea"/>
              </a:rPr>
              <a:t>○ </a:t>
            </a:r>
            <a:r>
              <a:rPr lang="ko-KR" altLang="en-US" sz="1600" b="1" dirty="0" smtClean="0">
                <a:latin typeface="+mn-ea"/>
              </a:rPr>
              <a:t>세척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err="1">
                <a:latin typeface="+mn-ea"/>
              </a:rPr>
              <a:t>냉장보관한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err="1" smtClean="0">
                <a:latin typeface="+mn-ea"/>
              </a:rPr>
              <a:t>숙잠은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찌기 직전에 꺼내 깨끗한 물로 </a:t>
            </a:r>
            <a:r>
              <a:rPr lang="ko-KR" altLang="en-US" sz="1600" b="1" dirty="0" smtClean="0">
                <a:latin typeface="+mn-ea"/>
              </a:rPr>
              <a:t>세척하여 </a:t>
            </a:r>
            <a:r>
              <a:rPr lang="ko-KR" altLang="en-US" sz="1600" b="1" dirty="0" err="1" smtClean="0">
                <a:latin typeface="+mn-ea"/>
              </a:rPr>
              <a:t>잠분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err="1" smtClean="0">
                <a:latin typeface="+mn-ea"/>
              </a:rPr>
              <a:t>잠뇨</a:t>
            </a:r>
            <a:r>
              <a:rPr lang="ko-KR" altLang="en-US" sz="1600" b="1" dirty="0" smtClean="0">
                <a:latin typeface="+mn-ea"/>
              </a:rPr>
              <a:t> 등 이물질 제거</a:t>
            </a:r>
            <a:endParaRPr lang="en-US" altLang="ko-KR" sz="1600" b="1" dirty="0">
              <a:latin typeface="+mn-ea"/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600" b="1" dirty="0" smtClean="0">
                <a:latin typeface="+mn-ea"/>
              </a:rPr>
              <a:t>○ </a:t>
            </a:r>
            <a:r>
              <a:rPr lang="ko-KR" altLang="en-US" sz="1600" b="1" dirty="0" smtClean="0">
                <a:latin typeface="+mn-ea"/>
              </a:rPr>
              <a:t>증자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err="1" smtClean="0">
                <a:latin typeface="+mn-ea"/>
              </a:rPr>
              <a:t>열수처리된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 err="1">
                <a:latin typeface="+mn-ea"/>
              </a:rPr>
              <a:t>숙잠은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err="1">
                <a:solidFill>
                  <a:srgbClr val="FF0000"/>
                </a:solidFill>
                <a:latin typeface="+mn-ea"/>
              </a:rPr>
              <a:t>냉장보관하지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 말고 즉시</a:t>
            </a:r>
            <a:r>
              <a:rPr lang="en-US" altLang="ko-KR" sz="1600" b="1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100 </a:t>
            </a:r>
            <a:r>
              <a:rPr lang="ko-KR" altLang="en-US" sz="1600" b="1" dirty="0">
                <a:solidFill>
                  <a:srgbClr val="FF0000"/>
                </a:solidFill>
              </a:rPr>
              <a:t>℃ </a:t>
            </a:r>
            <a:r>
              <a:rPr lang="ko-KR" altLang="en-US" sz="1600" b="1" dirty="0" err="1">
                <a:latin typeface="+mn-ea"/>
              </a:rPr>
              <a:t>스팀찜기로</a:t>
            </a:r>
            <a:r>
              <a:rPr lang="ko-KR" altLang="en-US" sz="1600" b="1" dirty="0">
                <a:latin typeface="+mn-ea"/>
              </a:rPr>
              <a:t> 찜</a:t>
            </a:r>
            <a:endParaRPr lang="en-US" altLang="ko-KR" sz="1600" b="1" dirty="0"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endParaRPr lang="en-US" altLang="ko-KR" sz="900" b="1" dirty="0" smtClean="0">
              <a:solidFill>
                <a:srgbClr val="C00000"/>
              </a:solidFill>
              <a:latin typeface="+mn-ea"/>
            </a:endParaRPr>
          </a:p>
          <a:p>
            <a:pPr fontAlgn="base">
              <a:lnSpc>
                <a:spcPts val="2400"/>
              </a:lnSpc>
              <a:buNone/>
            </a:pP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         </a:t>
            </a:r>
            <a:r>
              <a:rPr lang="ko-KR" altLang="en-US" sz="1600" b="1" dirty="0" err="1">
                <a:latin typeface="+mn-ea"/>
              </a:rPr>
              <a:t>숙잠수거</a:t>
            </a:r>
            <a:r>
              <a:rPr lang="ko-KR" altLang="en-US" sz="1600" b="1" dirty="0">
                <a:latin typeface="+mn-ea"/>
              </a:rPr>
              <a:t> 직후 바로 </a:t>
            </a:r>
            <a:r>
              <a:rPr lang="ko-KR" altLang="en-US" sz="1600" b="1" dirty="0" smtClean="0">
                <a:latin typeface="+mn-ea"/>
              </a:rPr>
              <a:t>증자할 </a:t>
            </a:r>
            <a:r>
              <a:rPr lang="ko-KR" altLang="en-US" sz="1600" b="1" dirty="0">
                <a:latin typeface="+mn-ea"/>
              </a:rPr>
              <a:t>때는 </a:t>
            </a:r>
            <a:r>
              <a:rPr lang="ko-KR" altLang="en-US" sz="1600" b="1" dirty="0" smtClean="0">
                <a:latin typeface="+mn-ea"/>
              </a:rPr>
              <a:t>상기 </a:t>
            </a:r>
            <a:r>
              <a:rPr lang="ko-KR" altLang="en-US" sz="1600" b="1" dirty="0">
                <a:latin typeface="+mn-ea"/>
              </a:rPr>
              <a:t>침수처리 및 냉장보관 과정 생략</a:t>
            </a:r>
            <a:endParaRPr lang="ko-KR" altLang="en-US" sz="1600" b="1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2050" name="Picture 2" descr="D:\WORK(업무관련 자료)\사진\숙잠연구사진\2015\GEDC14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7" y="2332484"/>
            <a:ext cx="1897362" cy="142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WORK(업무관련 자료)\사진\숙잠연구사진\2015\GEDC14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319" y="2332483"/>
            <a:ext cx="1897361" cy="142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WORK(업무관련 자료)\사진\숙잠연구사진\2015\GEDC14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89" y="2337575"/>
            <a:ext cx="1769143" cy="132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포인트가 5개인 별 7"/>
          <p:cNvSpPr/>
          <p:nvPr/>
        </p:nvSpPr>
        <p:spPr>
          <a:xfrm>
            <a:off x="815965" y="5661248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곱셈 기호 3"/>
          <p:cNvSpPr/>
          <p:nvPr/>
        </p:nvSpPr>
        <p:spPr>
          <a:xfrm>
            <a:off x="1835696" y="3866169"/>
            <a:ext cx="45719" cy="4571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곱셈 기호 5"/>
          <p:cNvSpPr/>
          <p:nvPr/>
        </p:nvSpPr>
        <p:spPr>
          <a:xfrm>
            <a:off x="2036221" y="2699668"/>
            <a:ext cx="745234" cy="68865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868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27784" y="404664"/>
            <a:ext cx="3960440" cy="576064"/>
          </a:xfrm>
          <a:solidFill>
            <a:srgbClr val="00B0F0"/>
          </a:solidFill>
        </p:spPr>
        <p:txBody>
          <a:bodyPr>
            <a:noAutofit/>
          </a:bodyPr>
          <a:lstStyle/>
          <a:p>
            <a:pPr fontAlgn="base"/>
            <a:r>
              <a:rPr lang="ko-KR" altLang="en-US" sz="2400" b="1" dirty="0" smtClean="0"/>
              <a:t>수증기로 익히는 방법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84576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ts val="4000"/>
              </a:lnSpc>
              <a:buNone/>
            </a:pPr>
            <a:r>
              <a:rPr lang="en-US" altLang="ko-KR" sz="1800" b="1" dirty="0" smtClean="0"/>
              <a:t>○ </a:t>
            </a:r>
            <a:r>
              <a:rPr lang="ko-KR" altLang="en-US" sz="1800" b="1" dirty="0" smtClean="0"/>
              <a:t>익히는 방법 </a:t>
            </a:r>
            <a:r>
              <a:rPr lang="en-US" altLang="ko-KR" sz="1800" b="1" dirty="0" smtClean="0"/>
              <a:t>:</a:t>
            </a:r>
            <a:r>
              <a:rPr lang="ko-KR" altLang="en-US" sz="1800" b="1" dirty="0" smtClean="0"/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수증기</a:t>
            </a:r>
            <a:r>
              <a:rPr lang="ko-KR" altLang="en-US" sz="1800" b="1" dirty="0" smtClean="0"/>
              <a:t>로 찜</a:t>
            </a:r>
            <a:endParaRPr lang="en-US" altLang="ko-KR" sz="1800" b="1" dirty="0" smtClean="0"/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익히는 기구 </a:t>
            </a:r>
            <a:r>
              <a:rPr lang="en-US" altLang="ko-KR" sz="1800" b="1" dirty="0" smtClean="0"/>
              <a:t>: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스팀찜기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익히는 온도 </a:t>
            </a:r>
            <a:r>
              <a:rPr lang="en-US" altLang="ko-KR" sz="1800" b="1" dirty="0" smtClean="0"/>
              <a:t>: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100</a:t>
            </a: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℃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○ 익히는 시간 </a:t>
            </a:r>
            <a:r>
              <a:rPr lang="en-US" altLang="ko-KR" sz="1800" b="1" dirty="0" smtClean="0"/>
              <a:t>: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110~130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분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     상기 </a:t>
            </a:r>
            <a:r>
              <a:rPr lang="ko-KR" altLang="en-US" sz="1800" b="1" dirty="0"/>
              <a:t>시간은 </a:t>
            </a:r>
            <a:r>
              <a:rPr lang="en-US" altLang="ko-KR" sz="1800" b="1" dirty="0">
                <a:solidFill>
                  <a:srgbClr val="FF0000"/>
                </a:solidFill>
              </a:rPr>
              <a:t>100</a:t>
            </a:r>
            <a:r>
              <a:rPr lang="ko-KR" altLang="en-US" sz="1800" b="1" dirty="0">
                <a:solidFill>
                  <a:srgbClr val="FF0000"/>
                </a:solidFill>
              </a:rPr>
              <a:t> ℃ 도달 후부터의 시간</a:t>
            </a:r>
            <a:r>
              <a:rPr lang="ko-KR" altLang="en-US" sz="1800" b="1" dirty="0"/>
              <a:t>임</a:t>
            </a:r>
            <a:endParaRPr lang="en-US" altLang="ko-KR" sz="1800" b="1" dirty="0" smtClean="0"/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     </a:t>
            </a:r>
            <a:r>
              <a:rPr lang="ko-KR" altLang="en-US" sz="1800" b="1" spc="-150" dirty="0"/>
              <a:t>물이 끓을 때 자연적으로 발생하는 수증기로 찔 때는</a:t>
            </a:r>
            <a:endParaRPr lang="en-US" altLang="ko-KR" sz="1800" b="1" spc="-150" dirty="0"/>
          </a:p>
          <a:p>
            <a:pPr fontAlgn="base">
              <a:lnSpc>
                <a:spcPts val="4000"/>
              </a:lnSpc>
              <a:buNone/>
            </a:pPr>
            <a:r>
              <a:rPr lang="en-US" altLang="ko-KR" sz="1800" b="1" dirty="0"/>
              <a:t>     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℃ 에서 </a:t>
            </a:r>
            <a:r>
              <a:rPr lang="en-US" altLang="ko-KR" sz="1800" b="1" dirty="0"/>
              <a:t>4</a:t>
            </a:r>
            <a:r>
              <a:rPr lang="ko-KR" altLang="en-US" sz="1800" b="1" dirty="0"/>
              <a:t>시간 동안 찜</a:t>
            </a:r>
            <a:r>
              <a:rPr lang="en-US" altLang="ko-KR" sz="1800" b="1" dirty="0"/>
              <a:t>   </a:t>
            </a:r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     가장 먹기도 좋고 맛도 좋은 것은</a:t>
            </a:r>
            <a:endParaRPr lang="en-US" altLang="ko-KR" sz="1800" b="1" dirty="0" smtClean="0"/>
          </a:p>
          <a:p>
            <a:pPr fontAlgn="base">
              <a:lnSpc>
                <a:spcPts val="4000"/>
              </a:lnSpc>
              <a:buNone/>
            </a:pPr>
            <a:r>
              <a:rPr lang="ko-KR" altLang="en-US" sz="1800" b="1" dirty="0" smtClean="0"/>
              <a:t>    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견사단백질이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차변성된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 상태</a:t>
            </a:r>
            <a:r>
              <a:rPr lang="ko-KR" altLang="en-US" sz="1800" b="1" dirty="0" smtClean="0"/>
              <a:t>의 </a:t>
            </a:r>
            <a:r>
              <a:rPr lang="ko-KR" altLang="en-US" sz="1800" b="1" dirty="0" err="1" smtClean="0"/>
              <a:t>숙잠임</a:t>
            </a:r>
            <a:r>
              <a:rPr lang="en-US" altLang="ko-KR" sz="1800" b="1" spc="-150" dirty="0" smtClean="0"/>
              <a:t>      </a:t>
            </a:r>
            <a:endParaRPr lang="en-US" altLang="ko-KR" sz="18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02781328" descr="EMB00001c2868c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68956"/>
            <a:ext cx="2664296" cy="34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포인트가 5개인 별 5"/>
          <p:cNvSpPr/>
          <p:nvPr/>
        </p:nvSpPr>
        <p:spPr>
          <a:xfrm>
            <a:off x="539552" y="3789040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포인트가 5개인 별 6"/>
          <p:cNvSpPr/>
          <p:nvPr/>
        </p:nvSpPr>
        <p:spPr>
          <a:xfrm>
            <a:off x="540863" y="4287739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포인트가 5개인 별 7"/>
          <p:cNvSpPr/>
          <p:nvPr/>
        </p:nvSpPr>
        <p:spPr>
          <a:xfrm>
            <a:off x="539552" y="5445224"/>
            <a:ext cx="216024" cy="288032"/>
          </a:xfrm>
          <a:prstGeom prst="star5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784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696744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err="1" smtClean="0"/>
              <a:t>홍잠의</a:t>
            </a:r>
            <a:r>
              <a:rPr lang="ko-KR" altLang="en-US" sz="2400" b="1" dirty="0" smtClean="0"/>
              <a:t> 건조 및 보관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968552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익힌 직후 </a:t>
            </a:r>
            <a:r>
              <a:rPr lang="ko-KR" altLang="en-US" sz="1800" b="1" dirty="0"/>
              <a:t>보관 온도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농가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:</a:t>
            </a:r>
            <a:r>
              <a:rPr lang="ko-KR" altLang="en-US" sz="1800" b="1" dirty="0">
                <a:solidFill>
                  <a:srgbClr val="003300"/>
                </a:solidFill>
              </a:rPr>
              <a:t>  </a:t>
            </a:r>
            <a:r>
              <a:rPr lang="ko-KR" altLang="en-US" sz="1800" b="1" dirty="0">
                <a:solidFill>
                  <a:srgbClr val="FF0000"/>
                </a:solidFill>
              </a:rPr>
              <a:t>영하 </a:t>
            </a:r>
            <a:r>
              <a:rPr lang="en-US" altLang="ko-KR" sz="1800" b="1" dirty="0">
                <a:solidFill>
                  <a:srgbClr val="FF0000"/>
                </a:solidFill>
              </a:rPr>
              <a:t>20~</a:t>
            </a:r>
            <a:r>
              <a:rPr lang="ko-KR" altLang="en-US" sz="1800" b="1" dirty="0">
                <a:solidFill>
                  <a:srgbClr val="FF0000"/>
                </a:solidFill>
              </a:rPr>
              <a:t>영하</a:t>
            </a:r>
            <a:r>
              <a:rPr lang="en-US" altLang="ko-KR" sz="1800" b="1" dirty="0">
                <a:solidFill>
                  <a:srgbClr val="FF0000"/>
                </a:solidFill>
              </a:rPr>
              <a:t>30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 smtClean="0"/>
              <a:t>○ 냉동한 익힌 </a:t>
            </a:r>
            <a:r>
              <a:rPr lang="ko-KR" altLang="en-US" sz="1800" b="1" dirty="0" err="1" smtClean="0"/>
              <a:t>숙잠의</a:t>
            </a:r>
            <a:r>
              <a:rPr lang="ko-KR" altLang="en-US" sz="1800" b="1" dirty="0" smtClean="0"/>
              <a:t> 운반 </a:t>
            </a:r>
            <a:r>
              <a:rPr lang="en-US" altLang="ko-KR" sz="1800" b="1" dirty="0" smtClean="0"/>
              <a:t>:</a:t>
            </a:r>
            <a:r>
              <a:rPr lang="en-US" altLang="ko-KR" sz="1800" b="1" dirty="0" smtClean="0">
                <a:solidFill>
                  <a:srgbClr val="003300"/>
                </a:solidFill>
              </a:rPr>
              <a:t> </a:t>
            </a:r>
            <a:r>
              <a:rPr lang="ko-KR" altLang="en-US" sz="1800" b="1" dirty="0" err="1" smtClean="0">
                <a:solidFill>
                  <a:srgbClr val="003300"/>
                </a:solidFill>
              </a:rPr>
              <a:t>냉동탑차를</a:t>
            </a:r>
            <a:r>
              <a:rPr lang="ko-KR" altLang="en-US" sz="1800" b="1" dirty="0" smtClean="0">
                <a:solidFill>
                  <a:srgbClr val="003300"/>
                </a:solidFill>
              </a:rPr>
              <a:t> 이용 동결건조업체로 운반</a:t>
            </a:r>
            <a:endParaRPr lang="en-US" altLang="ko-KR" sz="1800" b="1" dirty="0" smtClean="0">
              <a:solidFill>
                <a:srgbClr val="003300"/>
              </a:solidFill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600" b="1" dirty="0" smtClean="0"/>
              <a:t>    </a:t>
            </a:r>
            <a:r>
              <a:rPr lang="en-US" altLang="ko-KR" sz="1600" b="1" dirty="0" smtClean="0"/>
              <a:t>-</a:t>
            </a:r>
            <a:r>
              <a:rPr lang="ko-KR" altLang="en-US" sz="1600" b="1" dirty="0" smtClean="0"/>
              <a:t> 냉동된 </a:t>
            </a:r>
            <a:r>
              <a:rPr lang="ko-KR" altLang="en-US" sz="1600" b="1" dirty="0" err="1" smtClean="0"/>
              <a:t>익힌숙잠이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녹지 </a:t>
            </a:r>
            <a:r>
              <a:rPr lang="ko-KR" altLang="en-US" sz="1600" b="1" dirty="0">
                <a:solidFill>
                  <a:srgbClr val="FF0000"/>
                </a:solidFill>
              </a:rPr>
              <a:t>않도록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냉동탑차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등으로 운반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/>
              <a:t>○ 건조방법 </a:t>
            </a:r>
            <a:r>
              <a:rPr lang="en-US" altLang="ko-KR" sz="1800" b="1" dirty="0"/>
              <a:t>: </a:t>
            </a:r>
            <a:r>
              <a:rPr lang="ko-KR" altLang="en-US" sz="1800" b="1" dirty="0">
                <a:solidFill>
                  <a:srgbClr val="FF0000"/>
                </a:solidFill>
              </a:rPr>
              <a:t>필히 진공동결건조</a:t>
            </a:r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err="1" smtClean="0"/>
              <a:t>건조후</a:t>
            </a:r>
            <a:r>
              <a:rPr lang="ko-KR" altLang="en-US" sz="1800" b="1" dirty="0" smtClean="0"/>
              <a:t> 보관온도 </a:t>
            </a:r>
            <a:r>
              <a:rPr lang="en-US" altLang="ko-KR" sz="1800" b="1" dirty="0">
                <a:solidFill>
                  <a:srgbClr val="FF0000"/>
                </a:solidFill>
              </a:rPr>
              <a:t>: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즉시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-10</a:t>
            </a:r>
            <a:r>
              <a:rPr lang="ko-KR" altLang="en-US" sz="1800" b="1" dirty="0">
                <a:solidFill>
                  <a:srgbClr val="FF0000"/>
                </a:solidFill>
              </a:rPr>
              <a:t>℃이하의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냉암소에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보관</a:t>
            </a:r>
            <a:endParaRPr lang="en-US" altLang="ko-KR" sz="1800" b="1" dirty="0" smtClean="0"/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 smtClean="0"/>
              <a:t>○ </a:t>
            </a:r>
            <a:r>
              <a:rPr lang="ko-KR" altLang="en-US" sz="1800" b="1" dirty="0"/>
              <a:t>분말화 </a:t>
            </a:r>
            <a:r>
              <a:rPr lang="ko-KR" altLang="en-US" sz="1800" b="1" dirty="0" smtClean="0"/>
              <a:t>작업 </a:t>
            </a:r>
            <a:r>
              <a:rPr lang="en-US" altLang="ko-KR" sz="1800" b="1" dirty="0"/>
              <a:t>: </a:t>
            </a:r>
            <a:r>
              <a:rPr lang="ko-KR" altLang="en-US" sz="1800" b="1" dirty="0" smtClean="0"/>
              <a:t>깨끗한 환경에서 </a:t>
            </a:r>
            <a:r>
              <a:rPr lang="ko-KR" altLang="en-US" sz="1800" b="1" dirty="0" err="1" smtClean="0"/>
              <a:t>롤러밀을</a:t>
            </a:r>
            <a:r>
              <a:rPr lang="ko-KR" altLang="en-US" sz="1800" b="1" dirty="0" smtClean="0"/>
              <a:t> 이용해서 </a:t>
            </a:r>
            <a:r>
              <a:rPr lang="en-US" altLang="ko-KR" sz="1800" b="1" dirty="0" smtClean="0"/>
              <a:t>0.01mm</a:t>
            </a:r>
            <a:r>
              <a:rPr lang="ko-KR" altLang="en-US" sz="1800" b="1" dirty="0" smtClean="0"/>
              <a:t>이하로 </a:t>
            </a:r>
            <a:r>
              <a:rPr lang="ko-KR" altLang="en-US" sz="1800" b="1" dirty="0" err="1" smtClean="0"/>
              <a:t>미분쇄</a:t>
            </a:r>
            <a:endParaRPr lang="en-US" altLang="ko-KR" sz="1800" b="1" dirty="0"/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살균처리 </a:t>
            </a:r>
            <a:r>
              <a:rPr lang="en-US" altLang="ko-KR" sz="1800" b="1" dirty="0" smtClean="0"/>
              <a:t>: 120</a:t>
            </a:r>
            <a:r>
              <a:rPr lang="ko-KR" altLang="en-US" sz="1800" b="1" dirty="0" smtClean="0"/>
              <a:t>℃의 </a:t>
            </a:r>
            <a:r>
              <a:rPr lang="ko-KR" altLang="en-US" sz="1800" b="1" dirty="0" err="1" smtClean="0"/>
              <a:t>건열멸균기</a:t>
            </a:r>
            <a:r>
              <a:rPr lang="ko-KR" altLang="en-US" sz="1800" b="1" dirty="0" smtClean="0"/>
              <a:t> 등으로 살균</a:t>
            </a:r>
            <a:endParaRPr lang="en-US" altLang="ko-KR" sz="1800" b="1" dirty="0" smtClean="0"/>
          </a:p>
          <a:p>
            <a:pPr fontAlgn="base">
              <a:lnSpc>
                <a:spcPct val="150000"/>
              </a:lnSpc>
              <a:buNone/>
            </a:pPr>
            <a:r>
              <a:rPr lang="ko-KR" altLang="en-US" sz="1800" b="1" dirty="0"/>
              <a:t>○ </a:t>
            </a:r>
            <a:r>
              <a:rPr lang="ko-KR" altLang="en-US" sz="1800" b="1" dirty="0" smtClean="0"/>
              <a:t>살균된 제품은 포장하여 </a:t>
            </a:r>
            <a:r>
              <a:rPr lang="en-US" altLang="ko-KR" sz="1800" b="1" dirty="0" smtClean="0"/>
              <a:t>-10</a:t>
            </a:r>
            <a:r>
              <a:rPr lang="ko-KR" altLang="en-US" sz="1800" b="1" dirty="0"/>
              <a:t>℃이하의 </a:t>
            </a:r>
            <a:r>
              <a:rPr lang="ko-KR" altLang="en-US" sz="1800" b="1" dirty="0" err="1"/>
              <a:t>냉암소에</a:t>
            </a:r>
            <a:r>
              <a:rPr lang="ko-KR" altLang="en-US" sz="1800" b="1" dirty="0"/>
              <a:t> </a:t>
            </a:r>
            <a:r>
              <a:rPr lang="ko-KR" altLang="en-US" sz="1800" b="1" dirty="0" smtClean="0"/>
              <a:t>보관</a:t>
            </a:r>
            <a:endParaRPr lang="en-US" altLang="ko-KR" sz="1800" b="1" dirty="0" smtClean="0"/>
          </a:p>
          <a:p>
            <a:pPr fontAlgn="base">
              <a:lnSpc>
                <a:spcPct val="150000"/>
              </a:lnSpc>
              <a:buNone/>
            </a:pPr>
            <a:r>
              <a:rPr lang="en-US" altLang="ko-KR" sz="1600" b="1" dirty="0" smtClean="0"/>
              <a:t>   - </a:t>
            </a:r>
            <a:r>
              <a:rPr lang="ko-KR" altLang="en-US" sz="1600" b="1" dirty="0" smtClean="0"/>
              <a:t>장기간 </a:t>
            </a:r>
            <a:r>
              <a:rPr lang="ko-KR" altLang="en-US" sz="1600" b="1" dirty="0" err="1" smtClean="0"/>
              <a:t>보존시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진공포장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- </a:t>
            </a:r>
            <a:r>
              <a:rPr lang="ko-KR" altLang="en-US" sz="1600" b="1" dirty="0" err="1" smtClean="0"/>
              <a:t>단기간내에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판매시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제품용기에 넣어 포장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707998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696744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동 결 건 조 기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63" y="1341438"/>
            <a:ext cx="6623049" cy="4967287"/>
          </a:xfrm>
          <a:solidFill>
            <a:srgbClr val="CCFFFF"/>
          </a:solidFill>
        </p:spPr>
      </p:pic>
    </p:spTree>
    <p:extLst>
      <p:ext uri="{BB962C8B-B14F-4D97-AF65-F5344CB8AC3E}">
        <p14:creationId xmlns:p14="http://schemas.microsoft.com/office/powerpoint/2010/main" val="3390522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696744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차 조 분 쇄 기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7238" y="1963737"/>
            <a:ext cx="4965700" cy="3724275"/>
          </a:xfrm>
          <a:solidFill>
            <a:srgbClr val="CCFFFF"/>
          </a:solidFill>
        </p:spPr>
      </p:pic>
    </p:spTree>
    <p:extLst>
      <p:ext uri="{BB962C8B-B14F-4D97-AF65-F5344CB8AC3E}">
        <p14:creationId xmlns:p14="http://schemas.microsoft.com/office/powerpoint/2010/main" val="3819911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696744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롤  러  밀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7238" y="1963737"/>
            <a:ext cx="4965700" cy="3724275"/>
          </a:xfrm>
          <a:solidFill>
            <a:srgbClr val="CCFFFF"/>
          </a:solidFill>
        </p:spPr>
      </p:pic>
    </p:spTree>
    <p:extLst>
      <p:ext uri="{BB962C8B-B14F-4D97-AF65-F5344CB8AC3E}">
        <p14:creationId xmlns:p14="http://schemas.microsoft.com/office/powerpoint/2010/main" val="4223866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4752528" cy="79208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ko-KR" altLang="en-US" sz="2400" b="1" dirty="0" err="1" smtClean="0"/>
              <a:t>홍잠의</a:t>
            </a:r>
            <a:r>
              <a:rPr lang="ko-KR" altLang="en-US" sz="2400" b="1" dirty="0" smtClean="0"/>
              <a:t> 품질 기준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안</a:t>
            </a:r>
            <a:r>
              <a:rPr lang="en-US" altLang="ko-KR" sz="2400" b="1" dirty="0" smtClean="0"/>
              <a:t>)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112568"/>
          </a:xfrm>
          <a:solidFill>
            <a:srgbClr val="CCFFFF"/>
          </a:solidFill>
        </p:spPr>
        <p:txBody>
          <a:bodyPr anchor="ctr">
            <a:noAutofit/>
          </a:bodyPr>
          <a:lstStyle/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/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pPr fontAlgn="base">
              <a:lnSpc>
                <a:spcPts val="2800"/>
              </a:lnSpc>
              <a:buNone/>
            </a:pPr>
            <a:endParaRPr lang="en-US" altLang="ko-KR" sz="1800" b="1" dirty="0" smtClean="0">
              <a:solidFill>
                <a:srgbClr val="FF0000"/>
              </a:solidFill>
            </a:endParaRPr>
          </a:p>
          <a:p>
            <a:pPr fontAlgn="base">
              <a:lnSpc>
                <a:spcPts val="2800"/>
              </a:lnSpc>
              <a:buNone/>
            </a:pPr>
            <a:endParaRPr lang="ko-KR" altLang="en-US" sz="18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044547"/>
              </p:ext>
            </p:extLst>
          </p:nvPr>
        </p:nvGraphicFramePr>
        <p:xfrm>
          <a:off x="467544" y="1412776"/>
          <a:ext cx="8064897" cy="4896960"/>
        </p:xfrm>
        <a:graphic>
          <a:graphicData uri="http://schemas.openxmlformats.org/drawingml/2006/table">
            <a:tbl>
              <a:tblPr/>
              <a:tblGrid>
                <a:gridCol w="817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9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33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 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견사선특성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토사한 실의 양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누에 속의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조건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3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  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굳은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견사선이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없는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토사한 실이 없는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잠분이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거의 없어 누에의 색깔이 노란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대장균등 세균 오염과 지방산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산폐가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없을 것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517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  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굳은 견사선이 약간 있는 숙잠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토사한 실이 약간 있는 숙잠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잠분의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많아 누에의 색깔이 검은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517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  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굳은 견사선이 많은 숙잠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토사한 실이 많은 숙잠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숙잠이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덜된 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령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일경의 누에를 익혀 누에의 색깔이 매우 검은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숙잠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28763" y="260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7581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8" y="620688"/>
            <a:ext cx="3456384" cy="792088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ko-KR" altLang="en-US" sz="3200" b="1" dirty="0" smtClean="0">
                <a:solidFill>
                  <a:schemeClr val="bg1"/>
                </a:solidFill>
              </a:rPr>
              <a:t>연    </a:t>
            </a:r>
            <a:r>
              <a:rPr lang="ko-KR" altLang="en-US" sz="3200" b="1" dirty="0" err="1" smtClean="0">
                <a:solidFill>
                  <a:schemeClr val="bg1"/>
                </a:solidFill>
              </a:rPr>
              <a:t>락</a:t>
            </a:r>
            <a:r>
              <a:rPr lang="ko-KR" altLang="en-US" sz="3200" b="1" dirty="0" smtClean="0">
                <a:solidFill>
                  <a:schemeClr val="bg1"/>
                </a:solidFill>
              </a:rPr>
              <a:t>    처</a:t>
            </a:r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320480"/>
          </a:xfrm>
          <a:solidFill>
            <a:srgbClr val="CCFFFF"/>
          </a:solidFill>
        </p:spPr>
        <p:txBody>
          <a:bodyPr anchor="t">
            <a:noAutofit/>
          </a:bodyPr>
          <a:lstStyle/>
          <a:p>
            <a:pPr fontAlgn="base">
              <a:lnSpc>
                <a:spcPct val="250000"/>
              </a:lnSpc>
              <a:buNone/>
            </a:pPr>
            <a:r>
              <a:rPr lang="ko-KR" altLang="en-US" sz="2000" b="1" dirty="0" smtClean="0"/>
              <a:t>○ 소속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국립농업과학원 </a:t>
            </a:r>
            <a:r>
              <a:rPr lang="ko-KR" altLang="en-US" sz="2000" b="1" dirty="0" err="1" smtClean="0"/>
              <a:t>농업생물부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잠사양봉소재과</a:t>
            </a:r>
            <a:r>
              <a:rPr lang="ko-KR" altLang="en-US" sz="2000" b="1" dirty="0" smtClean="0"/>
              <a:t> 지상덕</a:t>
            </a: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2000" b="1" dirty="0" smtClean="0"/>
              <a:t>○ 전화번호 </a:t>
            </a:r>
            <a:r>
              <a:rPr lang="en-US" altLang="ko-KR" sz="2000" b="1" dirty="0" smtClean="0"/>
              <a:t>: 063-238-2849    (</a:t>
            </a:r>
            <a:r>
              <a:rPr lang="ko-KR" altLang="en-US" sz="2000" b="1" dirty="0" smtClean="0"/>
              <a:t>휴대폰  </a:t>
            </a:r>
            <a:r>
              <a:rPr lang="en-US" altLang="ko-KR" sz="2000" b="1" dirty="0" smtClean="0"/>
              <a:t>10-9358-3183)</a:t>
            </a:r>
          </a:p>
          <a:p>
            <a:pPr fontAlgn="base">
              <a:lnSpc>
                <a:spcPct val="250000"/>
              </a:lnSpc>
              <a:buNone/>
            </a:pPr>
            <a:r>
              <a:rPr lang="ko-KR" altLang="en-US" sz="2000" b="1" dirty="0" smtClean="0"/>
              <a:t>○ </a:t>
            </a:r>
            <a:r>
              <a:rPr lang="ko-KR" altLang="en-US" sz="2000" b="1" dirty="0" err="1" smtClean="0"/>
              <a:t>이메일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: sdji11@korea.kr</a:t>
            </a:r>
            <a:endParaRPr lang="ko-KR" altLang="en-US" sz="20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761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회색조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13567</TotalTime>
  <Words>2216</Words>
  <Application>Microsoft Office PowerPoint</Application>
  <PresentationFormat>화면 슬라이드 쇼(4:3)</PresentationFormat>
  <Paragraphs>711</Paragraphs>
  <Slides>42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3" baseType="lpstr">
      <vt:lpstr>HY견고딕</vt:lpstr>
      <vt:lpstr>HY헤드라인M</vt:lpstr>
      <vt:lpstr>굴림</vt:lpstr>
      <vt:lpstr>궁서체</vt:lpstr>
      <vt:lpstr>맑은 고딕</vt:lpstr>
      <vt:lpstr>바탕</vt:lpstr>
      <vt:lpstr>한양신명조</vt:lpstr>
      <vt:lpstr>한컴바탕</vt:lpstr>
      <vt:lpstr>휴먼명조</vt:lpstr>
      <vt:lpstr>Arial</vt:lpstr>
      <vt:lpstr>Office 테마</vt:lpstr>
      <vt:lpstr>홍잠 생산기술 및 건강기능효과</vt:lpstr>
      <vt:lpstr>홍잠 개발 필요성</vt:lpstr>
      <vt:lpstr>누에산물별 특성</vt:lpstr>
      <vt:lpstr>홍잠(弘蠶)이란?</vt:lpstr>
      <vt:lpstr>홍잠의 건강기능효과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홍잠 미세분말의 성분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홍잠 생산기술</vt:lpstr>
      <vt:lpstr>냉동 또는 건조한 숙잠으로 익힌 숙잠의 견사선 특성</vt:lpstr>
      <vt:lpstr>살아있는 숙잠으로 익힌 홍잠의 특성</vt:lpstr>
      <vt:lpstr>100℃ 스팀찜기로 찌는 시간대별 견사선의 물리적 특성 변화과정</vt:lpstr>
      <vt:lpstr>시설 및 기자재 확보</vt:lpstr>
      <vt:lpstr>중탕기</vt:lpstr>
      <vt:lpstr>스팀찜기 및 부대품</vt:lpstr>
      <vt:lpstr>잠실 확보 및 누에사육 기술력 제고</vt:lpstr>
      <vt:lpstr>숙잠을 효율적으로 수거하는 방법</vt:lpstr>
      <vt:lpstr>익히기 전 전처리 방법</vt:lpstr>
      <vt:lpstr>수증기로 익히는 방법</vt:lpstr>
      <vt:lpstr>홍잠의 건조 및 보관</vt:lpstr>
      <vt:lpstr>동 결 건 조 기</vt:lpstr>
      <vt:lpstr>1차 조 분 쇄 기</vt:lpstr>
      <vt:lpstr>롤  러  밀</vt:lpstr>
      <vt:lpstr>홍잠의 품질 기준(안)</vt:lpstr>
      <vt:lpstr>연    락    처</vt:lpstr>
    </vt:vector>
  </TitlesOfParts>
  <Company>Customer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누에사육기술 및 양잠산물 활용방안</dc:title>
  <dc:creator>Owner</dc:creator>
  <cp:lastModifiedBy>Windows 사용자</cp:lastModifiedBy>
  <cp:revision>1046</cp:revision>
  <dcterms:created xsi:type="dcterms:W3CDTF">2010-09-17T05:19:07Z</dcterms:created>
  <dcterms:modified xsi:type="dcterms:W3CDTF">2019-03-21T09:43:14Z</dcterms:modified>
</cp:coreProperties>
</file>