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0801350" cy="756126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4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ko-KR" sz="2100" b="0" strike="noStrike" spc="-1">
                <a:solidFill>
                  <a:srgbClr val="000000"/>
                </a:solidFill>
                <a:latin typeface="맑은 고딕"/>
              </a:rPr>
              <a:t>슬라이드를 이동하려면 클릭하십시오.</a:t>
            </a: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굴림"/>
              </a:rPr>
              <a:t>메모 서식을 편집하려면 클릭하십시오.</a:t>
            </a:r>
          </a:p>
        </p:txBody>
      </p:sp>
      <p:sp>
        <p:nvSpPr>
          <p:cNvPr id="28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바탕"/>
              </a:rPr>
              <a:t> </a:t>
            </a:r>
          </a:p>
        </p:txBody>
      </p:sp>
      <p:sp>
        <p:nvSpPr>
          <p:cNvPr id="28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바탕"/>
              </a:rPr>
              <a:t> </a:t>
            </a:r>
          </a:p>
        </p:txBody>
      </p:sp>
      <p:sp>
        <p:nvSpPr>
          <p:cNvPr id="28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바탕"/>
              </a:rPr>
              <a:t> </a:t>
            </a:r>
          </a:p>
        </p:txBody>
      </p:sp>
      <p:sp>
        <p:nvSpPr>
          <p:cNvPr id="28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F6E1911D-B9FE-483A-9097-C66974386794}" type="slidenum">
              <a:rPr lang="en-US" sz="1400" b="0" strike="noStrike" spc="-1">
                <a:latin typeface="바탕"/>
              </a:rPr>
              <a:t>‹#›</a:t>
            </a:fld>
            <a:endParaRPr lang="en-US" sz="1400" b="0" strike="noStrike" spc="-1">
              <a:latin typeface="바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00" y="685800"/>
            <a:ext cx="4895640" cy="3428640"/>
          </a:xfrm>
          <a:prstGeom prst="rect">
            <a:avLst/>
          </a:prstGeom>
        </p:spPr>
      </p:sp>
      <p:sp>
        <p:nvSpPr>
          <p:cNvPr id="82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굴림"/>
            </a:endParaRPr>
          </a:p>
        </p:txBody>
      </p:sp>
      <p:sp>
        <p:nvSpPr>
          <p:cNvPr id="826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7472FDD-8EBB-4447-A3C3-03B418BAE2B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바탕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00" y="685800"/>
            <a:ext cx="4895640" cy="3428640"/>
          </a:xfrm>
          <a:prstGeom prst="rect">
            <a:avLst/>
          </a:prstGeom>
        </p:spPr>
      </p:sp>
      <p:sp>
        <p:nvSpPr>
          <p:cNvPr id="82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굴림"/>
            </a:endParaRPr>
          </a:p>
        </p:txBody>
      </p:sp>
      <p:sp>
        <p:nvSpPr>
          <p:cNvPr id="82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BD2E0D4-8E27-4A96-82C7-C54319A8E8F0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바탕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75" y="685800"/>
            <a:ext cx="4895850" cy="3429000"/>
          </a:xfrm>
          <a:prstGeom prst="rect">
            <a:avLst/>
          </a:prstGeom>
        </p:spPr>
      </p:sp>
      <p:sp>
        <p:nvSpPr>
          <p:cNvPr id="83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굴림"/>
            </a:endParaRPr>
          </a:p>
        </p:txBody>
      </p:sp>
      <p:sp>
        <p:nvSpPr>
          <p:cNvPr id="83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BDDF76B-E200-4BBA-98B5-21DBB351C55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21</a:t>
            </a:fld>
            <a:endParaRPr lang="en-US" sz="1200" b="0" strike="noStrike" spc="-1">
              <a:latin typeface="바탕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75" y="685800"/>
            <a:ext cx="4895850" cy="3429000"/>
          </a:xfrm>
          <a:prstGeom prst="rect">
            <a:avLst/>
          </a:prstGeom>
        </p:spPr>
      </p:sp>
      <p:sp>
        <p:nvSpPr>
          <p:cNvPr id="83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굴림"/>
            </a:endParaRPr>
          </a:p>
        </p:txBody>
      </p:sp>
      <p:sp>
        <p:nvSpPr>
          <p:cNvPr id="83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0924367-3FA3-41DB-B843-33E18FD908C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22</a:t>
            </a:fld>
            <a:endParaRPr lang="en-US" sz="1200" b="0" strike="noStrike" spc="-1">
              <a:latin typeface="바탕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00" y="685800"/>
            <a:ext cx="4895640" cy="3428640"/>
          </a:xfrm>
          <a:prstGeom prst="rect">
            <a:avLst/>
          </a:prstGeom>
        </p:spPr>
      </p:sp>
      <p:sp>
        <p:nvSpPr>
          <p:cNvPr id="83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굴림"/>
            </a:endParaRPr>
          </a:p>
        </p:txBody>
      </p:sp>
      <p:sp>
        <p:nvSpPr>
          <p:cNvPr id="83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6BA57D1-292F-43C2-BE63-D4FB548B17C0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23</a:t>
            </a:fld>
            <a:endParaRPr lang="en-US" sz="1200" b="0" strike="noStrike" spc="-1">
              <a:latin typeface="바탕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40000" y="302760"/>
            <a:ext cx="9720720" cy="5842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268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1136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400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268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1136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40000" y="302760"/>
            <a:ext cx="9720720" cy="5842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8268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1136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400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8268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1136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40000" y="302760"/>
            <a:ext cx="9720720" cy="5842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8268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71136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5400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8268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71136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40000" y="302760"/>
            <a:ext cx="9720720" cy="5842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540000" y="4059720"/>
            <a:ext cx="972072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520960" y="176904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54000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5520960" y="4059720"/>
            <a:ext cx="474336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ko-KR" sz="21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5400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8268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7113600" y="176904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5400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8268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7113600" y="4059720"/>
            <a:ext cx="3129840" cy="209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ko-KR" sz="3700" b="0" strike="noStrike" spc="-1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10000" y="2349000"/>
            <a:ext cx="9180720" cy="162036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sz="5000" b="0" strike="noStrike" spc="-1">
                <a:solidFill>
                  <a:srgbClr val="000000"/>
                </a:solidFill>
                <a:latin typeface="맑은 고딕"/>
              </a:rPr>
              <a:t>마스터 제목 스타일 편집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54000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fld id="{2253ED47-E5D7-44A5-B6B2-651CE147DE43}" type="datetime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2/26/2019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690360" y="7008120"/>
            <a:ext cx="34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endParaRPr lang="en-US" sz="2400" b="0" strike="noStrike" spc="-1">
              <a:latin typeface="바탕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74108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r">
              <a:lnSpc>
                <a:spcPct val="100000"/>
              </a:lnSpc>
            </a:pPr>
            <a:fld id="{56343EDF-BD9A-4353-AA8C-50F822D318FA}" type="slidenum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‹#›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700" b="0" strike="noStrike" spc="-1">
                <a:solidFill>
                  <a:srgbClr val="000000"/>
                </a:solidFill>
                <a:latin typeface="맑은 고딕"/>
              </a:rPr>
              <a:t>개요 텍스트의 서식을 편집하려면 클릭하십시오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ko-KR" sz="2800" b="0" strike="noStrike" spc="-1">
                <a:solidFill>
                  <a:srgbClr val="000000"/>
                </a:solidFill>
                <a:latin typeface="맑은 고딕"/>
              </a:rPr>
              <a:t>2번째 개요 수준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3번째 개요 수준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4번째 개요 수준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5번째 개요 수준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6번째 개요 수준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7번째 개요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sz="5000" b="0" strike="noStrike" spc="-1">
                <a:solidFill>
                  <a:srgbClr val="000000"/>
                </a:solidFill>
                <a:latin typeface="맑은 고딕"/>
              </a:rPr>
              <a:t>마스터 제목 스타일 편집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40000" y="1764360"/>
            <a:ext cx="9720720" cy="4989600"/>
          </a:xfrm>
          <a:prstGeom prst="rect">
            <a:avLst/>
          </a:prstGeom>
        </p:spPr>
        <p:txBody>
          <a:bodyPr lIns="104760" tIns="52560" rIns="104760" bIns="52560">
            <a:noAutofit/>
          </a:bodyPr>
          <a:lstStyle/>
          <a:p>
            <a:pPr marL="393480" indent="-3931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•"/>
            </a:pPr>
            <a:r>
              <a:rPr lang="ko-KR" sz="3700" b="0" strike="noStrike" spc="-1">
                <a:solidFill>
                  <a:srgbClr val="000000"/>
                </a:solidFill>
                <a:latin typeface="맑은 고딕"/>
              </a:rPr>
              <a:t>마스터 텍스트 스타일을 편집합니다</a:t>
            </a:r>
          </a:p>
          <a:p>
            <a:pPr marL="852480" lvl="1" indent="-3276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–"/>
            </a:pPr>
            <a:r>
              <a:rPr lang="ko-KR" sz="3200" b="0" strike="noStrike" spc="-1">
                <a:solidFill>
                  <a:srgbClr val="000000"/>
                </a:solidFill>
                <a:latin typeface="맑은 고딕"/>
              </a:rPr>
              <a:t>둘째 수준</a:t>
            </a:r>
          </a:p>
          <a:p>
            <a:pPr marL="1311480" lvl="2" indent="-262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strike="noStrike" spc="-1">
                <a:solidFill>
                  <a:srgbClr val="000000"/>
                </a:solidFill>
                <a:latin typeface="맑은 고딕"/>
              </a:rPr>
              <a:t>셋째 수준</a:t>
            </a:r>
          </a:p>
          <a:p>
            <a:pPr marL="1836360" lvl="3" indent="-2620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Arial"/>
              <a:buChar char="–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넷째 수준</a:t>
            </a:r>
          </a:p>
          <a:p>
            <a:pPr marL="2360880" lvl="4" indent="-2620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Arial"/>
              <a:buChar char="»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다섯째 수준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54000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fld id="{E247975F-1C49-4A74-8032-9B0CC680E7A9}" type="datetime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2/26/2019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690360" y="7008120"/>
            <a:ext cx="34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endParaRPr lang="en-US" sz="2400" b="0" strike="noStrike" spc="-1">
              <a:latin typeface="바탕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74108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r">
              <a:lnSpc>
                <a:spcPct val="100000"/>
              </a:lnSpc>
            </a:pPr>
            <a:fld id="{A63D0A9C-AB15-4075-888F-4884BEE65D80}" type="slidenum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‹#›</a:t>
            </a:fld>
            <a:endParaRPr lang="en-US" sz="1400" b="0" strike="noStrike" spc="-1">
              <a:latin typeface="바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54000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fld id="{EF952B91-D533-409C-BA84-5D56026B6E0D}" type="datetime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2/26/2019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3690360" y="7008120"/>
            <a:ext cx="34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endParaRPr lang="en-US" sz="2400" b="0" strike="noStrike" spc="-1">
              <a:latin typeface="바탕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774108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r">
              <a:lnSpc>
                <a:spcPct val="100000"/>
              </a:lnSpc>
            </a:pPr>
            <a:fld id="{083FB73A-7847-4D10-B152-D27C25C8BEA4}" type="slidenum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‹#›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540000" y="301680"/>
            <a:ext cx="972072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ko-KR" sz="2100" b="0" strike="noStrike" spc="-1">
                <a:solidFill>
                  <a:srgbClr val="000000"/>
                </a:solidFill>
                <a:latin typeface="맑은 고딕"/>
              </a:rPr>
              <a:t>제목 텍스트의 서식을 편집하려면 클릭하십시오.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700" b="0" strike="noStrike" spc="-1">
                <a:solidFill>
                  <a:srgbClr val="000000"/>
                </a:solidFill>
                <a:latin typeface="맑은 고딕"/>
              </a:rPr>
              <a:t>개요 텍스트의 서식을 편집하려면 클릭하십시오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ko-KR" sz="2800" b="0" strike="noStrike" spc="-1">
                <a:solidFill>
                  <a:srgbClr val="000000"/>
                </a:solidFill>
                <a:latin typeface="맑은 고딕"/>
              </a:rPr>
              <a:t>2번째 개요 수준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3번째 개요 수준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4번째 개요 수준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5번째 개요 수준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6번째 개요 수준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7번째 개요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40000" y="302760"/>
            <a:ext cx="9720720" cy="126000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sz="5000" b="0" strike="noStrike" spc="-1">
                <a:solidFill>
                  <a:srgbClr val="000000"/>
                </a:solidFill>
                <a:latin typeface="맑은 고딕"/>
              </a:rPr>
              <a:t>마스터 제목 스타일 편집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dt"/>
          </p:nvPr>
        </p:nvSpPr>
        <p:spPr>
          <a:xfrm>
            <a:off x="54000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fld id="{648BA6B5-A08A-406E-A607-FCA565A57A91}" type="datetime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2/26/2019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/>
          </p:nvPr>
        </p:nvSpPr>
        <p:spPr>
          <a:xfrm>
            <a:off x="3690360" y="7008120"/>
            <a:ext cx="34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endParaRPr lang="en-US" sz="2400" b="0" strike="noStrike" spc="-1">
              <a:latin typeface="바탕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/>
          </p:nvPr>
        </p:nvSpPr>
        <p:spPr>
          <a:xfrm>
            <a:off x="7741080" y="7008120"/>
            <a:ext cx="2520000" cy="402120"/>
          </a:xfrm>
          <a:prstGeom prst="rect">
            <a:avLst/>
          </a:prstGeom>
        </p:spPr>
        <p:txBody>
          <a:bodyPr lIns="104760" tIns="52560" rIns="104760" bIns="52560" anchor="ctr">
            <a:noAutofit/>
          </a:bodyPr>
          <a:lstStyle/>
          <a:p>
            <a:pPr algn="r">
              <a:lnSpc>
                <a:spcPct val="100000"/>
              </a:lnSpc>
            </a:pPr>
            <a:fld id="{871A8A3D-6221-439A-A96B-497EFD581CBD}" type="slidenum">
              <a:rPr lang="en-US" sz="1400" b="0" strike="noStrike" spc="-1">
                <a:solidFill>
                  <a:srgbClr val="8B8B8B"/>
                </a:solidFill>
                <a:latin typeface="맑은 고딕"/>
              </a:rPr>
              <a:t>‹#›</a:t>
            </a:fld>
            <a:endParaRPr lang="en-US" sz="1400" b="0" strike="noStrike" spc="-1">
              <a:latin typeface="바탕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540000" y="1769040"/>
            <a:ext cx="9720720" cy="4385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700" b="0" strike="noStrike" spc="-1">
                <a:solidFill>
                  <a:srgbClr val="000000"/>
                </a:solidFill>
                <a:latin typeface="맑은 고딕"/>
              </a:rPr>
              <a:t>개요 텍스트의 서식을 편집하려면 클릭하십시오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ko-KR" sz="2800" b="0" strike="noStrike" spc="-1">
                <a:solidFill>
                  <a:srgbClr val="000000"/>
                </a:solidFill>
                <a:latin typeface="맑은 고딕"/>
              </a:rPr>
              <a:t>2번째 개요 수준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3번째 개요 수준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ko-KR" sz="2300" b="0" strike="noStrike" spc="-1">
                <a:solidFill>
                  <a:srgbClr val="000000"/>
                </a:solidFill>
                <a:latin typeface="맑은 고딕"/>
              </a:rPr>
              <a:t>4번째 개요 수준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5번째 개요 수준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6번째 개요 수준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000" b="0" strike="noStrike" spc="-1">
                <a:solidFill>
                  <a:srgbClr val="000000"/>
                </a:solidFill>
                <a:latin typeface="맑은 고딕"/>
              </a:rPr>
              <a:t>7번째 개요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11" Type="http://schemas.openxmlformats.org/officeDocument/2006/relationships/image" Target="../media/image33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5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Shape 1"/>
          <p:cNvSpPr txBox="1"/>
          <p:nvPr/>
        </p:nvSpPr>
        <p:spPr>
          <a:xfrm>
            <a:off x="1620360" y="4284720"/>
            <a:ext cx="7560720" cy="1932120"/>
          </a:xfrm>
          <a:prstGeom prst="rect">
            <a:avLst/>
          </a:prstGeom>
          <a:noFill/>
          <a:ln>
            <a:noFill/>
          </a:ln>
        </p:spPr>
        <p:txBody>
          <a:bodyPr lIns="104760" tIns="52560" rIns="104760" bIns="52560">
            <a:noAutofit/>
          </a:bodyPr>
          <a:lstStyle/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lang="en-US" sz="3700" b="0" strike="noStrike" spc="-1">
                <a:solidFill>
                  <a:srgbClr val="8B8B8B"/>
                </a:solidFill>
                <a:latin typeface="맑은 고딕"/>
              </a:rPr>
              <a:t>대한잠사회</a:t>
            </a:r>
            <a:endParaRPr lang="en-US" sz="3700" b="0" strike="noStrike" spc="-1">
              <a:latin typeface="굴림"/>
            </a:endParaRPr>
          </a:p>
        </p:txBody>
      </p:sp>
      <p:sp>
        <p:nvSpPr>
          <p:cNvPr id="285" name="CustomShape 2"/>
          <p:cNvSpPr/>
          <p:nvPr/>
        </p:nvSpPr>
        <p:spPr>
          <a:xfrm>
            <a:off x="2407320" y="787680"/>
            <a:ext cx="6519960" cy="74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100" b="0" strike="noStrike" spc="-1">
                <a:solidFill>
                  <a:srgbClr val="000000"/>
                </a:solidFill>
                <a:latin typeface="맑은 고딕"/>
              </a:rPr>
              <a:t>기능성 양잠산물 유통현황 및 양잠산업기반 확대방안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100" b="1" strike="noStrike" spc="-1">
                <a:solidFill>
                  <a:srgbClr val="000000"/>
                </a:solidFill>
                <a:latin typeface="맑은 고딕"/>
              </a:rPr>
              <a:t>- 친환경 신성장동력 핵심 산업도약을 위한 -</a:t>
            </a:r>
            <a:endParaRPr lang="en-US" sz="2100" b="0" strike="noStrike" spc="-1">
              <a:latin typeface="굴림"/>
            </a:endParaRPr>
          </a:p>
        </p:txBody>
      </p:sp>
      <p:pic>
        <p:nvPicPr>
          <p:cNvPr id="286" name="그림 5"/>
          <p:cNvPicPr/>
          <p:nvPr/>
        </p:nvPicPr>
        <p:blipFill>
          <a:blip r:embed="rId3"/>
          <a:srcRect b="16667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287" name="CustomShape 3"/>
          <p:cNvSpPr/>
          <p:nvPr/>
        </p:nvSpPr>
        <p:spPr>
          <a:xfrm>
            <a:off x="898920" y="1390680"/>
            <a:ext cx="9330120" cy="913320"/>
          </a:xfrm>
          <a:prstGeom prst="rect">
            <a:avLst/>
          </a:prstGeom>
          <a:noFill/>
          <a:ln>
            <a:noFill/>
          </a:ln>
          <a:effectLst>
            <a:outerShdw blurRad="50800" dist="38160" dir="5400000" algn="t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strike="noStrike" spc="-1">
                <a:solidFill>
                  <a:srgbClr val="FBE9E9"/>
                </a:solidFill>
                <a:latin typeface="HY울릉도B"/>
                <a:ea typeface="HY울릉도B"/>
              </a:rPr>
              <a:t>뽕나무 재배기술(누에 사육용)</a:t>
            </a:r>
            <a:endParaRPr lang="en-US" sz="5400" b="0" strike="noStrike" spc="-1">
              <a:latin typeface="굴림"/>
            </a:endParaRPr>
          </a:p>
        </p:txBody>
      </p:sp>
      <p:sp>
        <p:nvSpPr>
          <p:cNvPr id="288" name="CustomShape 4"/>
          <p:cNvSpPr/>
          <p:nvPr/>
        </p:nvSpPr>
        <p:spPr>
          <a:xfrm>
            <a:off x="5478840" y="3564720"/>
            <a:ext cx="1508400" cy="41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100" b="0" strike="noStrike" spc="-1">
                <a:solidFill>
                  <a:srgbClr val="000000"/>
                </a:solidFill>
                <a:latin typeface="맑은 고딕"/>
              </a:rPr>
              <a:t>2019. 3. 12</a:t>
            </a:r>
            <a:endParaRPr lang="en-US" sz="2100" b="0" strike="noStrike" spc="-1">
              <a:latin typeface="굴림"/>
            </a:endParaRPr>
          </a:p>
        </p:txBody>
      </p:sp>
      <p:sp>
        <p:nvSpPr>
          <p:cNvPr id="289" name="CustomShape 5"/>
          <p:cNvSpPr/>
          <p:nvPr/>
        </p:nvSpPr>
        <p:spPr>
          <a:xfrm>
            <a:off x="4614840" y="6780960"/>
            <a:ext cx="3161880" cy="42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굴림"/>
              </a:rPr>
              <a:t>국립농업과학원 </a:t>
            </a:r>
            <a:r>
              <a:rPr lang="en-US" sz="2200" b="1" strike="noStrike" spc="-1">
                <a:solidFill>
                  <a:srgbClr val="000000"/>
                </a:solidFill>
                <a:latin typeface="굴림"/>
              </a:rPr>
              <a:t>성 규 병</a:t>
            </a:r>
            <a:endParaRPr lang="en-US" sz="22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그림 43"/>
          <p:cNvPicPr/>
          <p:nvPr/>
        </p:nvPicPr>
        <p:blipFill>
          <a:blip r:embed="rId2"/>
          <a:srcRect t="4289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291" name="CustomShape 1"/>
          <p:cNvSpPr/>
          <p:nvPr/>
        </p:nvSpPr>
        <p:spPr>
          <a:xfrm rot="5400000">
            <a:off x="-2691720" y="1058400"/>
            <a:ext cx="5318640" cy="5634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blipFill rotWithShape="0">
            <a:blip r:embed="rId3">
              <a:alphaModFix amt="70000"/>
            </a:blip>
            <a:tile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2"/>
          <p:cNvSpPr/>
          <p:nvPr/>
        </p:nvSpPr>
        <p:spPr>
          <a:xfrm rot="5400000" flipH="1">
            <a:off x="-2223360" y="1611360"/>
            <a:ext cx="4445280" cy="4640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blipFill rotWithShape="0">
            <a:blip r:embed="rId3"/>
            <a:tile/>
          </a:blip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3"/>
          <p:cNvSpPr/>
          <p:nvPr/>
        </p:nvSpPr>
        <p:spPr>
          <a:xfrm>
            <a:off x="0" y="2637720"/>
            <a:ext cx="2259360" cy="156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0" strike="noStrike" spc="-1">
                <a:solidFill>
                  <a:srgbClr val="BFBFBF"/>
                </a:solidFill>
                <a:latin typeface="HY울릉도B"/>
                <a:ea typeface="HY울릉도B"/>
              </a:rPr>
              <a:t>뽕나무 </a:t>
            </a:r>
            <a:endParaRPr lang="en-US" sz="3200" b="0" strike="noStrike" spc="-1">
              <a:latin typeface="굴림"/>
            </a:endParaRPr>
          </a:p>
          <a:p>
            <a:pPr algn="ctr">
              <a:lnSpc>
                <a:spcPct val="150000"/>
              </a:lnSpc>
            </a:pPr>
            <a:r>
              <a:rPr lang="en-US" sz="3200" b="0" strike="noStrike" spc="-1">
                <a:solidFill>
                  <a:srgbClr val="BFBFBF"/>
                </a:solidFill>
                <a:latin typeface="HY울릉도B"/>
                <a:ea typeface="HY울릉도B"/>
              </a:rPr>
              <a:t>재배기술</a:t>
            </a:r>
            <a:endParaRPr lang="en-US" sz="3200" b="0" strike="noStrike" spc="-1">
              <a:latin typeface="굴림"/>
            </a:endParaRPr>
          </a:p>
        </p:txBody>
      </p:sp>
      <p:sp>
        <p:nvSpPr>
          <p:cNvPr id="294" name="CustomShape 4"/>
          <p:cNvSpPr/>
          <p:nvPr/>
        </p:nvSpPr>
        <p:spPr>
          <a:xfrm rot="5400000">
            <a:off x="-3899880" y="-310680"/>
            <a:ext cx="7561080" cy="8182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blipFill rotWithShape="0">
            <a:blip r:embed="rId3">
              <a:alphaModFix amt="31000"/>
            </a:blip>
            <a:tile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CustomShape 5"/>
          <p:cNvSpPr/>
          <p:nvPr/>
        </p:nvSpPr>
        <p:spPr>
          <a:xfrm>
            <a:off x="2984040" y="1532520"/>
            <a:ext cx="7059600" cy="8902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CustomShape 6"/>
          <p:cNvSpPr/>
          <p:nvPr/>
        </p:nvSpPr>
        <p:spPr>
          <a:xfrm>
            <a:off x="3019320" y="1573200"/>
            <a:ext cx="789840" cy="737280"/>
          </a:xfrm>
          <a:prstGeom prst="ellipse">
            <a:avLst/>
          </a:prstGeom>
          <a:gradFill rotWithShape="0">
            <a:gsLst>
              <a:gs pos="0">
                <a:srgbClr val="D1B449"/>
              </a:gs>
              <a:gs pos="100000">
                <a:srgbClr val="8B7730"/>
              </a:gs>
            </a:gsLst>
            <a:lin ang="2700000"/>
          </a:gradFill>
          <a:ln w="63360">
            <a:solidFill>
              <a:srgbClr val="FFFFFF">
                <a:alpha val="50000"/>
              </a:srgbClr>
            </a:solidFill>
            <a:round/>
          </a:ln>
          <a:effectLst>
            <a:outerShdw dist="35638" dir="2700000" algn="ctr" rotWithShape="0">
              <a:schemeClr val="tx1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700" b="1" strike="noStrike" spc="-1">
                <a:solidFill>
                  <a:srgbClr val="FFFFFF"/>
                </a:solidFill>
                <a:latin typeface="휴먼옛체"/>
                <a:ea typeface="휴먼옛체"/>
              </a:rPr>
              <a:t>Ⅰ</a:t>
            </a:r>
            <a:endParaRPr lang="en-US" sz="3700" b="0" strike="noStrike" spc="-1">
              <a:latin typeface="굴림"/>
            </a:endParaRPr>
          </a:p>
        </p:txBody>
      </p:sp>
      <p:sp>
        <p:nvSpPr>
          <p:cNvPr id="297" name="CustomShape 7"/>
          <p:cNvSpPr/>
          <p:nvPr/>
        </p:nvSpPr>
        <p:spPr>
          <a:xfrm>
            <a:off x="3947400" y="1573200"/>
            <a:ext cx="5765040" cy="682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b="0" strike="noStrike" spc="-1">
                <a:solidFill>
                  <a:srgbClr val="000000"/>
                </a:solidFill>
                <a:latin typeface="HY견고딕"/>
                <a:ea typeface="HY견고딕"/>
              </a:rPr>
              <a:t>  양잠산업의 역사와 이해</a:t>
            </a:r>
            <a:endParaRPr lang="en-US" sz="3700" b="0" strike="noStrike" spc="-1">
              <a:latin typeface="굴림"/>
            </a:endParaRPr>
          </a:p>
        </p:txBody>
      </p:sp>
      <p:sp>
        <p:nvSpPr>
          <p:cNvPr id="298" name="CustomShape 8"/>
          <p:cNvSpPr/>
          <p:nvPr/>
        </p:nvSpPr>
        <p:spPr>
          <a:xfrm>
            <a:off x="3412800" y="3209040"/>
            <a:ext cx="7059600" cy="8902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9"/>
          <p:cNvSpPr/>
          <p:nvPr/>
        </p:nvSpPr>
        <p:spPr>
          <a:xfrm>
            <a:off x="3447720" y="3287880"/>
            <a:ext cx="789840" cy="737280"/>
          </a:xfrm>
          <a:prstGeom prst="ellipse">
            <a:avLst/>
          </a:prstGeom>
          <a:gradFill rotWithShape="0">
            <a:gsLst>
              <a:gs pos="0">
                <a:srgbClr val="CB775D"/>
              </a:gs>
              <a:gs pos="100000">
                <a:srgbClr val="874F3D"/>
              </a:gs>
            </a:gsLst>
            <a:lin ang="2700000"/>
          </a:gradFill>
          <a:ln w="63360">
            <a:solidFill>
              <a:srgbClr val="FFFFFF">
                <a:alpha val="50000"/>
              </a:srgbClr>
            </a:solidFill>
            <a:round/>
          </a:ln>
          <a:effectLst>
            <a:outerShdw dist="35638" dir="2700000" algn="ctr" rotWithShape="0">
              <a:schemeClr val="tx1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700" b="1" strike="noStrike" spc="-1">
                <a:solidFill>
                  <a:srgbClr val="FFFFFF"/>
                </a:solidFill>
                <a:latin typeface="휴먼옛체"/>
                <a:ea typeface="휴먼옛체"/>
              </a:rPr>
              <a:t>Ⅱ</a:t>
            </a:r>
            <a:endParaRPr lang="en-US" sz="3700" b="0" strike="noStrike" spc="-1">
              <a:latin typeface="굴림"/>
            </a:endParaRPr>
          </a:p>
        </p:txBody>
      </p:sp>
      <p:sp>
        <p:nvSpPr>
          <p:cNvPr id="300" name="CustomShape 10"/>
          <p:cNvSpPr/>
          <p:nvPr/>
        </p:nvSpPr>
        <p:spPr>
          <a:xfrm>
            <a:off x="4376160" y="3287880"/>
            <a:ext cx="5763240" cy="708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b="0" strike="noStrike" spc="-1">
                <a:solidFill>
                  <a:srgbClr val="000000"/>
                </a:solidFill>
                <a:latin typeface="HY견고딕"/>
                <a:ea typeface="HY견고딕"/>
              </a:rPr>
              <a:t>  양잠산업 현황과 문제점</a:t>
            </a:r>
            <a:endParaRPr lang="en-US" sz="3700" b="0" strike="noStrike" spc="-1">
              <a:latin typeface="굴림"/>
            </a:endParaRPr>
          </a:p>
        </p:txBody>
      </p:sp>
      <p:sp>
        <p:nvSpPr>
          <p:cNvPr id="301" name="CustomShape 11"/>
          <p:cNvSpPr/>
          <p:nvPr/>
        </p:nvSpPr>
        <p:spPr>
          <a:xfrm>
            <a:off x="3043080" y="4923720"/>
            <a:ext cx="7059600" cy="8902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12"/>
          <p:cNvSpPr/>
          <p:nvPr/>
        </p:nvSpPr>
        <p:spPr>
          <a:xfrm>
            <a:off x="3114720" y="4995000"/>
            <a:ext cx="789840" cy="737280"/>
          </a:xfrm>
          <a:prstGeom prst="ellipse">
            <a:avLst/>
          </a:prstGeom>
          <a:gradFill rotWithShape="0">
            <a:gsLst>
              <a:gs pos="0">
                <a:srgbClr val="D1B449"/>
              </a:gs>
              <a:gs pos="100000">
                <a:srgbClr val="8B7730"/>
              </a:gs>
            </a:gsLst>
            <a:lin ang="2700000"/>
          </a:gradFill>
          <a:ln w="63360">
            <a:solidFill>
              <a:srgbClr val="FFFFFF">
                <a:alpha val="50000"/>
              </a:srgbClr>
            </a:solidFill>
            <a:round/>
          </a:ln>
          <a:effectLst>
            <a:outerShdw dist="35638" dir="2700000" algn="ctr" rotWithShape="0">
              <a:schemeClr val="tx1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700" b="1" strike="noStrike" spc="-1">
                <a:solidFill>
                  <a:srgbClr val="FFFFFF"/>
                </a:solidFill>
                <a:latin typeface="휴먼옛체"/>
                <a:ea typeface="휴먼옛체"/>
              </a:rPr>
              <a:t>Ⅲ</a:t>
            </a:r>
            <a:endParaRPr lang="en-US" sz="3700" b="0" strike="noStrike" spc="-1">
              <a:latin typeface="굴림"/>
            </a:endParaRPr>
          </a:p>
        </p:txBody>
      </p:sp>
      <p:sp>
        <p:nvSpPr>
          <p:cNvPr id="303" name="CustomShape 13"/>
          <p:cNvSpPr/>
          <p:nvPr/>
        </p:nvSpPr>
        <p:spPr>
          <a:xfrm>
            <a:off x="4161600" y="5002560"/>
            <a:ext cx="5763240" cy="682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b="0" strike="noStrike" spc="-1">
                <a:solidFill>
                  <a:srgbClr val="000000"/>
                </a:solidFill>
                <a:latin typeface="HY견고딕"/>
                <a:ea typeface="HY견고딕"/>
              </a:rPr>
              <a:t> 뽕밭 조성 및 병해충 방제</a:t>
            </a:r>
            <a:endParaRPr lang="en-US" sz="37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그림 7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grpSp>
        <p:nvGrpSpPr>
          <p:cNvPr id="305" name="Group 1"/>
          <p:cNvGrpSpPr/>
          <p:nvPr/>
        </p:nvGrpSpPr>
        <p:grpSpPr>
          <a:xfrm>
            <a:off x="2400120" y="2709000"/>
            <a:ext cx="7059600" cy="890280"/>
            <a:chOff x="2400120" y="2709000"/>
            <a:chExt cx="7059600" cy="890280"/>
          </a:xfrm>
        </p:grpSpPr>
        <p:sp>
          <p:nvSpPr>
            <p:cNvPr id="306" name="CustomShape 2"/>
            <p:cNvSpPr/>
            <p:nvPr/>
          </p:nvSpPr>
          <p:spPr>
            <a:xfrm>
              <a:off x="2400120" y="2709000"/>
              <a:ext cx="7059600" cy="89028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7" name="CustomShape 3"/>
            <p:cNvSpPr/>
            <p:nvPr/>
          </p:nvSpPr>
          <p:spPr>
            <a:xfrm>
              <a:off x="2435400" y="2750040"/>
              <a:ext cx="789840" cy="737280"/>
            </a:xfrm>
            <a:prstGeom prst="ellipse">
              <a:avLst/>
            </a:prstGeom>
            <a:gradFill rotWithShape="0">
              <a:gsLst>
                <a:gs pos="0">
                  <a:srgbClr val="D1B449"/>
                </a:gs>
                <a:gs pos="100000">
                  <a:srgbClr val="8B7730"/>
                </a:gs>
              </a:gsLst>
              <a:lin ang="2700000"/>
            </a:gradFill>
            <a:ln w="63360">
              <a:solidFill>
                <a:srgbClr val="FFFFFF">
                  <a:alpha val="50000"/>
                </a:srgbClr>
              </a:solidFill>
              <a:round/>
            </a:ln>
            <a:effectLst>
              <a:outerShdw dist="35638" dir="2700000" algn="ctr" rotWithShape="0">
                <a:schemeClr val="tx1">
                  <a:alpha val="50000"/>
                </a:scheme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104760" tIns="52560" rIns="104760" bIns="5256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700" b="1" strike="noStrike" spc="-1">
                  <a:solidFill>
                    <a:srgbClr val="FFFFFF"/>
                  </a:solidFill>
                  <a:latin typeface="휴먼옛체"/>
                  <a:ea typeface="휴먼옛체"/>
                </a:rPr>
                <a:t>Ⅰ</a:t>
              </a:r>
              <a:endParaRPr lang="en-US" sz="3700" b="0" strike="noStrike" spc="-1">
                <a:latin typeface="굴림"/>
              </a:endParaRPr>
            </a:p>
          </p:txBody>
        </p:sp>
        <p:sp>
          <p:nvSpPr>
            <p:cNvPr id="308" name="CustomShape 4"/>
            <p:cNvSpPr/>
            <p:nvPr/>
          </p:nvSpPr>
          <p:spPr>
            <a:xfrm>
              <a:off x="3363480" y="2750040"/>
              <a:ext cx="5765040" cy="68292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104760" tIns="52560" rIns="104760" bIns="5256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3700" b="0" strike="noStrike" spc="-1">
                  <a:solidFill>
                    <a:srgbClr val="000000"/>
                  </a:solidFill>
                  <a:latin typeface="HY견고딕"/>
                  <a:ea typeface="HY견고딕"/>
                </a:rPr>
                <a:t>  양잠산업의 역사와 이해</a:t>
              </a:r>
              <a:endParaRPr lang="en-US" sz="3700" b="0" strike="noStrike" spc="-1">
                <a:latin typeface="굴림"/>
              </a:endParaRPr>
            </a:p>
          </p:txBody>
        </p:sp>
      </p:grpSp>
      <p:sp>
        <p:nvSpPr>
          <p:cNvPr id="309" name="CustomShape 5"/>
          <p:cNvSpPr/>
          <p:nvPr/>
        </p:nvSpPr>
        <p:spPr>
          <a:xfrm>
            <a:off x="2879640" y="4137840"/>
            <a:ext cx="63378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1-1 양잠산업의 역사</a:t>
            </a:r>
            <a:endParaRPr lang="en-US" sz="24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400" b="0" strike="noStrike" spc="-301">
                <a:solidFill>
                  <a:srgbClr val="3C2B00"/>
                </a:solidFill>
                <a:latin typeface="HY울릉도B"/>
                <a:ea typeface="HY울릉도B"/>
              </a:rPr>
              <a:t>1-2  </a:t>
            </a:r>
            <a:r>
              <a:rPr lang="en-US" sz="2400" b="0" strike="noStrike" spc="-301">
                <a:solidFill>
                  <a:srgbClr val="000000"/>
                </a:solidFill>
                <a:latin typeface="HY울릉도B"/>
                <a:ea typeface="HY울릉도B"/>
              </a:rPr>
              <a:t>기능성 양잠산업 육성 및 지원에 관한 법률 이해</a:t>
            </a:r>
            <a:endParaRPr lang="en-US" sz="24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그림 27"/>
          <p:cNvPicPr/>
          <p:nvPr/>
        </p:nvPicPr>
        <p:blipFill>
          <a:blip r:embed="rId3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311" name="CustomShape 1"/>
          <p:cNvSpPr/>
          <p:nvPr/>
        </p:nvSpPr>
        <p:spPr>
          <a:xfrm>
            <a:off x="1400040" y="3280680"/>
            <a:ext cx="8572320" cy="185688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23000"/>
            </a:schemeClr>
          </a:solidFill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12" name="CustomShape 2"/>
          <p:cNvSpPr/>
          <p:nvPr/>
        </p:nvSpPr>
        <p:spPr>
          <a:xfrm>
            <a:off x="1828800" y="5352120"/>
            <a:ext cx="8072280" cy="135684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23000"/>
            </a:schemeClr>
          </a:solidFill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13" name="CustomShape 3"/>
          <p:cNvSpPr/>
          <p:nvPr/>
        </p:nvSpPr>
        <p:spPr>
          <a:xfrm>
            <a:off x="971640" y="1566000"/>
            <a:ext cx="8929440" cy="157140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23000"/>
            </a:schemeClr>
          </a:solidFill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grpSp>
        <p:nvGrpSpPr>
          <p:cNvPr id="314" name="Group 4"/>
          <p:cNvGrpSpPr/>
          <p:nvPr/>
        </p:nvGrpSpPr>
        <p:grpSpPr>
          <a:xfrm>
            <a:off x="685800" y="3351960"/>
            <a:ext cx="1642680" cy="1642680"/>
            <a:chOff x="685800" y="3351960"/>
            <a:chExt cx="1642680" cy="1642680"/>
          </a:xfrm>
        </p:grpSpPr>
        <p:sp>
          <p:nvSpPr>
            <p:cNvPr id="315" name="CustomShape 5"/>
            <p:cNvSpPr/>
            <p:nvPr/>
          </p:nvSpPr>
          <p:spPr>
            <a:xfrm>
              <a:off x="685800" y="3351960"/>
              <a:ext cx="1631160" cy="1642680"/>
            </a:xfrm>
            <a:prstGeom prst="ellipse">
              <a:avLst/>
            </a:prstGeom>
            <a:gradFill rotWithShape="0">
              <a:gsLst>
                <a:gs pos="0">
                  <a:srgbClr val="761700"/>
                </a:gs>
                <a:gs pos="100000">
                  <a:srgbClr val="FF3300"/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6" name="CustomShape 6"/>
            <p:cNvSpPr/>
            <p:nvPr/>
          </p:nvSpPr>
          <p:spPr>
            <a:xfrm>
              <a:off x="734400" y="3361320"/>
              <a:ext cx="1594080" cy="1600920"/>
            </a:xfrm>
            <a:prstGeom prst="ellipse">
              <a:avLst/>
            </a:prstGeom>
            <a:gradFill rotWithShape="0">
              <a:gsLst>
                <a:gs pos="0">
                  <a:srgbClr val="FF3300">
                    <a:alpha val="0"/>
                  </a:srgbClr>
                </a:gs>
                <a:gs pos="100000">
                  <a:srgbClr val="FFB7A5"/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7"/>
            <p:cNvSpPr/>
            <p:nvPr/>
          </p:nvSpPr>
          <p:spPr>
            <a:xfrm>
              <a:off x="685800" y="3376440"/>
              <a:ext cx="1516320" cy="1496880"/>
            </a:xfrm>
            <a:prstGeom prst="ellipse">
              <a:avLst/>
            </a:prstGeom>
            <a:gradFill rotWithShape="0">
              <a:gsLst>
                <a:gs pos="0">
                  <a:srgbClr val="CA2800"/>
                </a:gs>
                <a:gs pos="100000">
                  <a:srgbClr val="FF3300">
                    <a:alpha val="48000"/>
                  </a:srgbClr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8" name="CustomShape 8"/>
            <p:cNvSpPr/>
            <p:nvPr/>
          </p:nvSpPr>
          <p:spPr>
            <a:xfrm>
              <a:off x="934920" y="3435840"/>
              <a:ext cx="1349280" cy="121392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3300">
                    <a:alpha val="38000"/>
                  </a:srgbClr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319" name="Group 9"/>
          <p:cNvGrpSpPr/>
          <p:nvPr/>
        </p:nvGrpSpPr>
        <p:grpSpPr>
          <a:xfrm>
            <a:off x="328680" y="1637640"/>
            <a:ext cx="1356840" cy="1356840"/>
            <a:chOff x="328680" y="1637640"/>
            <a:chExt cx="1356840" cy="1356840"/>
          </a:xfrm>
        </p:grpSpPr>
        <p:sp>
          <p:nvSpPr>
            <p:cNvPr id="320" name="CustomShape 10"/>
            <p:cNvSpPr/>
            <p:nvPr/>
          </p:nvSpPr>
          <p:spPr>
            <a:xfrm>
              <a:off x="328680" y="1637640"/>
              <a:ext cx="1356840" cy="1356840"/>
            </a:xfrm>
            <a:prstGeom prst="ellipse">
              <a:avLst/>
            </a:prstGeom>
            <a:gradFill rotWithShape="0">
              <a:gsLst>
                <a:gs pos="0">
                  <a:srgbClr val="767600"/>
                </a:gs>
                <a:gs pos="100000">
                  <a:srgbClr val="FFFF00"/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1" name="CustomShape 11"/>
            <p:cNvSpPr/>
            <p:nvPr/>
          </p:nvSpPr>
          <p:spPr>
            <a:xfrm>
              <a:off x="344880" y="1645200"/>
              <a:ext cx="1325160" cy="1322280"/>
            </a:xfrm>
            <a:prstGeom prst="ellipse">
              <a:avLst/>
            </a:prstGeom>
            <a:gradFill rotWithShape="0">
              <a:gsLst>
                <a:gs pos="0">
                  <a:srgbClr val="FFFF00">
                    <a:alpha val="0"/>
                  </a:srgbClr>
                </a:gs>
                <a:gs pos="100000">
                  <a:srgbClr val="FFFFA5"/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2" name="CustomShape 12"/>
            <p:cNvSpPr/>
            <p:nvPr/>
          </p:nvSpPr>
          <p:spPr>
            <a:xfrm>
              <a:off x="377640" y="1657800"/>
              <a:ext cx="1260720" cy="1236600"/>
            </a:xfrm>
            <a:prstGeom prst="ellipse">
              <a:avLst/>
            </a:prstGeom>
            <a:gradFill rotWithShape="0">
              <a:gsLst>
                <a:gs pos="0">
                  <a:srgbClr val="CACA00"/>
                </a:gs>
                <a:gs pos="100000">
                  <a:srgbClr val="FFFF00">
                    <a:alpha val="48000"/>
                  </a:srgbClr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3" name="CustomShape 13"/>
            <p:cNvSpPr/>
            <p:nvPr/>
          </p:nvSpPr>
          <p:spPr>
            <a:xfrm>
              <a:off x="447120" y="1693440"/>
              <a:ext cx="1121760" cy="100260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00">
                    <a:alpha val="38000"/>
                  </a:srgbClr>
                </a:gs>
              </a:gsLst>
              <a:lin ang="5400000"/>
            </a:grad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/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24" name="CustomShape 14"/>
          <p:cNvSpPr/>
          <p:nvPr/>
        </p:nvSpPr>
        <p:spPr>
          <a:xfrm>
            <a:off x="0" y="637200"/>
            <a:ext cx="10801080" cy="654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3C2B00"/>
                </a:solidFill>
                <a:latin typeface="휴먼옛체"/>
                <a:ea typeface="휴먼옛체"/>
              </a:rPr>
              <a:t>1-1 </a:t>
            </a:r>
            <a:r>
              <a:rPr lang="en-US" sz="36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양잠산업의 역사</a:t>
            </a:r>
            <a:endParaRPr lang="en-US" sz="3600" b="0" strike="noStrike" spc="-1">
              <a:latin typeface="굴림"/>
            </a:endParaRPr>
          </a:p>
        </p:txBody>
      </p:sp>
      <p:sp>
        <p:nvSpPr>
          <p:cNvPr id="325" name="CustomShape 15"/>
          <p:cNvSpPr/>
          <p:nvPr/>
        </p:nvSpPr>
        <p:spPr>
          <a:xfrm>
            <a:off x="1471680" y="1566000"/>
            <a:ext cx="8143560" cy="151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FFFF00"/>
                </a:solidFill>
                <a:latin typeface="맑은 고딕"/>
              </a:rPr>
              <a:t>◀</a:t>
            </a:r>
            <a:r>
              <a:rPr lang="en-US" sz="2000" b="0" strike="noStrike" spc="-151">
                <a:solidFill>
                  <a:srgbClr val="000000"/>
                </a:solidFill>
                <a:latin typeface="맑은 고딕"/>
              </a:rPr>
              <a:t>우리나라는 고조선 단군 무진원년(BC2333년)부터 누에치기를 장려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 </a:t>
            </a:r>
            <a:r>
              <a:rPr lang="en-US" sz="2000" b="0" strike="noStrike" spc="-1">
                <a:solidFill>
                  <a:srgbClr val="FFFF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삼국시대 백제는 일본에 누에치기와 비단 짜기 기술전수, 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 </a:t>
            </a:r>
            <a:r>
              <a:rPr lang="en-US" sz="2000" b="0" strike="noStrike" spc="-1">
                <a:solidFill>
                  <a:srgbClr val="FFFF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고려시대는 우리의 비단이 실크로드를 통해 세계에 널리 알려짐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FFFF00"/>
                </a:solidFill>
                <a:latin typeface="맑은 고딕"/>
              </a:rPr>
              <a:t>◀ 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조선시대 뽕나무심는 법, 공상잠실 법 제정, 왕비는 친잠행사 진행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326" name="CustomShape 16"/>
          <p:cNvSpPr/>
          <p:nvPr/>
        </p:nvSpPr>
        <p:spPr>
          <a:xfrm rot="5400000">
            <a:off x="616680" y="3992760"/>
            <a:ext cx="1785600" cy="503640"/>
          </a:xfrm>
          <a:prstGeom prst="homePlate">
            <a:avLst>
              <a:gd name="adj" fmla="val 37192"/>
            </a:avLst>
          </a:prstGeom>
          <a:gradFill rotWithShape="0">
            <a:gsLst>
              <a:gs pos="0">
                <a:srgbClr val="721C00"/>
              </a:gs>
              <a:gs pos="50000">
                <a:srgbClr val="CC3300"/>
              </a:gs>
              <a:gs pos="100000">
                <a:srgbClr val="721C00"/>
              </a:gs>
            </a:gsLst>
            <a:lin ang="5400000"/>
          </a:gradFill>
          <a:ln w="9360">
            <a:noFill/>
          </a:ln>
          <a:effectLst>
            <a:outerShdw blurRad="107950" dist="126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en-US" sz="16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근</a:t>
            </a:r>
            <a:endParaRPr lang="en-US" sz="1600" b="0" strike="noStrike" spc="-1">
              <a:latin typeface="굴림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en-US" sz="16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대</a:t>
            </a:r>
            <a:endParaRPr lang="en-US" sz="1600" b="0" strike="noStrike" spc="-1">
              <a:latin typeface="굴림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en-US" sz="16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양</a:t>
            </a:r>
            <a:endParaRPr lang="en-US" sz="1600" b="0" strike="noStrike" spc="-1">
              <a:latin typeface="굴림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en-US" sz="16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잠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327" name="CustomShape 17"/>
          <p:cNvSpPr/>
          <p:nvPr/>
        </p:nvSpPr>
        <p:spPr>
          <a:xfrm rot="5400000">
            <a:off x="259560" y="2135520"/>
            <a:ext cx="1499760" cy="503640"/>
          </a:xfrm>
          <a:prstGeom prst="homePlate">
            <a:avLst>
              <a:gd name="adj" fmla="val 37161"/>
            </a:avLst>
          </a:prstGeom>
          <a:gradFill rotWithShape="0">
            <a:gsLst>
              <a:gs pos="0">
                <a:srgbClr val="543E65"/>
              </a:gs>
              <a:gs pos="50000">
                <a:srgbClr val="B989DD"/>
              </a:gs>
              <a:gs pos="100000">
                <a:srgbClr val="543E65"/>
              </a:gs>
            </a:gsLst>
            <a:lin ang="5400000"/>
          </a:gradFill>
          <a:ln w="9360">
            <a:noFill/>
          </a:ln>
          <a:effectLst>
            <a:outerShdw blurRad="107950" dist="126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81"/>
              </a:spcBef>
            </a:pPr>
            <a:r>
              <a:rPr lang="en-US" sz="14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과</a:t>
            </a:r>
            <a:endParaRPr lang="en-US" sz="1400" b="0" strike="noStrike" spc="-1">
              <a:latin typeface="굴림"/>
            </a:endParaRPr>
          </a:p>
          <a:p>
            <a:pPr algn="ctr">
              <a:lnSpc>
                <a:spcPct val="100000"/>
              </a:lnSpc>
              <a:spcBef>
                <a:spcPts val="281"/>
              </a:spcBef>
            </a:pPr>
            <a:r>
              <a:rPr lang="en-US" sz="14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거</a:t>
            </a:r>
            <a:endParaRPr lang="en-US" sz="1400" b="0" strike="noStrike" spc="-1">
              <a:latin typeface="굴림"/>
            </a:endParaRPr>
          </a:p>
          <a:p>
            <a:pPr algn="ctr">
              <a:lnSpc>
                <a:spcPct val="100000"/>
              </a:lnSpc>
              <a:spcBef>
                <a:spcPts val="281"/>
              </a:spcBef>
            </a:pPr>
            <a:r>
              <a:rPr lang="en-US" sz="14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양</a:t>
            </a:r>
            <a:endParaRPr lang="en-US" sz="1400" b="0" strike="noStrike" spc="-1">
              <a:latin typeface="굴림"/>
            </a:endParaRPr>
          </a:p>
          <a:p>
            <a:pPr algn="ctr">
              <a:lnSpc>
                <a:spcPct val="100000"/>
              </a:lnSpc>
              <a:spcBef>
                <a:spcPts val="281"/>
              </a:spcBef>
            </a:pPr>
            <a:r>
              <a:rPr lang="en-US" sz="1400" b="0" strike="noStrike" spc="-1">
                <a:solidFill>
                  <a:srgbClr val="FFFFFF"/>
                </a:solidFill>
                <a:latin typeface="휴먼둥근헤드라인"/>
                <a:ea typeface="휴먼둥근헤드라인"/>
              </a:rPr>
              <a:t>잠</a:t>
            </a:r>
            <a:endParaRPr lang="en-US" sz="1400" b="0" strike="noStrike" spc="-1">
              <a:latin typeface="굴림"/>
            </a:endParaRPr>
          </a:p>
        </p:txBody>
      </p:sp>
      <p:sp>
        <p:nvSpPr>
          <p:cNvPr id="328" name="CustomShape 18"/>
          <p:cNvSpPr/>
          <p:nvPr/>
        </p:nvSpPr>
        <p:spPr>
          <a:xfrm>
            <a:off x="2185920" y="3280680"/>
            <a:ext cx="7572240" cy="186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C000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1900년에는 대한제국 궁내부 잠업과 시험장 설치 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C000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1920년 10월 조선잠사회 창립 [현재의 대한잠사회]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FF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C000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FF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1946년 3월 29일 농림부에 잠사과 설치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C000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1960년 12월 27일「잠업법」공포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C0000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51">
                <a:solidFill>
                  <a:srgbClr val="000000"/>
                </a:solidFill>
                <a:latin typeface="맑은 고딕"/>
              </a:rPr>
              <a:t>1962년 2월 21일 전국잠업대회 개최, 3월 27일 잠업법 시행령 공포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329" name="CustomShape 19"/>
          <p:cNvSpPr/>
          <p:nvPr/>
        </p:nvSpPr>
        <p:spPr>
          <a:xfrm>
            <a:off x="2400120" y="5423760"/>
            <a:ext cx="7286400" cy="115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70C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1990년대 이후 중국산 누에고치 수입으로 양잠산업 쇠퇴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">
                <a:solidFill>
                  <a:srgbClr val="0070C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1999년 「잠업법」 폐지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2801"/>
              </a:lnSpc>
            </a:pPr>
            <a:r>
              <a:rPr lang="en-US" sz="2000" b="0" strike="noStrike" spc="-1">
                <a:solidFill>
                  <a:srgbClr val="0070C0"/>
                </a:solidFill>
                <a:latin typeface="맑은 고딕"/>
              </a:rPr>
              <a:t>◀</a:t>
            </a: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</a:t>
            </a:r>
            <a:r>
              <a:rPr lang="en-US" sz="2000" b="0" strike="noStrike" spc="-151">
                <a:solidFill>
                  <a:srgbClr val="000000"/>
                </a:solidFill>
                <a:latin typeface="맑은 고딕"/>
              </a:rPr>
              <a:t>2009년 5월 27일 기능성 양잠산업육성 및 지원에 관한 법률 제정</a:t>
            </a:r>
            <a:endParaRPr lang="en-US" sz="2000" b="0" strike="noStrike" spc="-1">
              <a:latin typeface="굴림"/>
            </a:endParaRPr>
          </a:p>
        </p:txBody>
      </p:sp>
      <p:grpSp>
        <p:nvGrpSpPr>
          <p:cNvPr id="330" name="Group 20"/>
          <p:cNvGrpSpPr/>
          <p:nvPr/>
        </p:nvGrpSpPr>
        <p:grpSpPr>
          <a:xfrm>
            <a:off x="785880" y="5209560"/>
            <a:ext cx="1785600" cy="1642680"/>
            <a:chOff x="785880" y="5209560"/>
            <a:chExt cx="1785600" cy="1642680"/>
          </a:xfrm>
        </p:grpSpPr>
        <p:pic>
          <p:nvPicPr>
            <p:cNvPr id="331" name="Picture 7"/>
            <p:cNvPicPr/>
            <p:nvPr/>
          </p:nvPicPr>
          <p:blipFill>
            <a:blip r:embed="rId4"/>
            <a:srcRect l="693" t="20924" r="73472" b="45927"/>
            <a:stretch/>
          </p:blipFill>
          <p:spPr>
            <a:xfrm>
              <a:off x="785880" y="5209560"/>
              <a:ext cx="1785600" cy="1642680"/>
            </a:xfrm>
            <a:prstGeom prst="rect">
              <a:avLst/>
            </a:prstGeom>
            <a:ln w="9360">
              <a:noFill/>
            </a:ln>
          </p:spPr>
        </p:pic>
        <p:sp>
          <p:nvSpPr>
            <p:cNvPr id="332" name="CustomShape 21"/>
            <p:cNvSpPr/>
            <p:nvPr/>
          </p:nvSpPr>
          <p:spPr>
            <a:xfrm>
              <a:off x="875160" y="5637960"/>
              <a:ext cx="1696320" cy="821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휴먼둥근헤드라인"/>
                  <a:ea typeface="휴먼둥근헤드라인"/>
                </a:rPr>
                <a:t>현재</a:t>
              </a:r>
              <a:endParaRPr lang="en-US" sz="2400" b="0" strike="noStrike" spc="-1">
                <a:latin typeface="굴림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2400" b="0" strike="noStrike" spc="-1">
                  <a:solidFill>
                    <a:srgbClr val="FFFFFF"/>
                  </a:solidFill>
                  <a:latin typeface="휴먼둥근헤드라인"/>
                  <a:ea typeface="휴먼둥근헤드라인"/>
                </a:rPr>
                <a:t>양잠</a:t>
              </a:r>
              <a:endParaRPr lang="en-US" sz="2400" b="0" strike="noStrike" spc="-1">
                <a:latin typeface="굴림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그림 11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334" name="CustomShape 1"/>
          <p:cNvSpPr/>
          <p:nvPr/>
        </p:nvSpPr>
        <p:spPr>
          <a:xfrm>
            <a:off x="1042920" y="1708920"/>
            <a:ext cx="8786520" cy="4969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제1조(목적) 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이 법은 기능성 양잠산업의 지속적인 성장과 안정적인 양잠기반 정착을 위하여 필요한 사항을 규정함으로써 기능성 양잠산업을 육성․발전시켜 농가소득 증대를 도모하고, 국민건강과 경제발전에 기여함을 목적으로 한다.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제2조(정의) 이 법에서 사용하는 용어의 뜻은 다음과 같다.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1. "기능성 양잠산업"이란 다음 각 목의 산업을 말한다.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가. 인체에 유용한 효과를 주는 식품·소재 등에 사용하기 위하여 누에, 뽕나무, 누에고치, 그 밖에 대통령령으로 정하는 산물 또는 그 각각의 부산물을 생산(가공을 포함한다)하는 산업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나. 누에, 뽕나무, 누에고치, 그 밖에 대통령령으로 정하는 산물 또는 그 각각의 부산물로부터 인체에 유용한 효과를 주는 식품·소재 등을 생산(가공을 포함한다)하는 산업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         2. "기능성 양잠농가"란 기능성 양잠산업을 하는 농가를 말한다. 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335" name="CustomShape 2"/>
          <p:cNvSpPr/>
          <p:nvPr/>
        </p:nvSpPr>
        <p:spPr>
          <a:xfrm>
            <a:off x="1042920" y="2066040"/>
            <a:ext cx="8857800" cy="928440"/>
          </a:xfrm>
          <a:prstGeom prst="roundRect">
            <a:avLst>
              <a:gd name="adj" fmla="val 0"/>
            </a:avLst>
          </a:prstGeom>
          <a:solidFill>
            <a:srgbClr val="92D050">
              <a:alpha val="24000"/>
            </a:srgbClr>
          </a:solidFill>
          <a:ln w="3240"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6" name="CustomShape 3"/>
          <p:cNvSpPr/>
          <p:nvPr/>
        </p:nvSpPr>
        <p:spPr>
          <a:xfrm>
            <a:off x="0" y="637200"/>
            <a:ext cx="10801080" cy="654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301">
                <a:solidFill>
                  <a:srgbClr val="3C2B00"/>
                </a:solidFill>
                <a:latin typeface="HY울릉도B"/>
                <a:ea typeface="HY울릉도B"/>
              </a:rPr>
              <a:t>1-2 </a:t>
            </a:r>
            <a:r>
              <a:rPr lang="en-US" sz="3600" b="0" strike="noStrike" spc="-301">
                <a:solidFill>
                  <a:srgbClr val="000000"/>
                </a:solidFill>
                <a:latin typeface="HY울릉도B"/>
                <a:ea typeface="HY울릉도B"/>
              </a:rPr>
              <a:t>기능성 양잠산업 육성 및 지원에 관한 법률 이해</a:t>
            </a:r>
            <a:endParaRPr lang="en-US" sz="3600" b="0" strike="noStrike" spc="-1">
              <a:latin typeface="굴림"/>
            </a:endParaRPr>
          </a:p>
        </p:txBody>
      </p:sp>
      <p:sp>
        <p:nvSpPr>
          <p:cNvPr id="337" name="CustomShape 4"/>
          <p:cNvSpPr/>
          <p:nvPr/>
        </p:nvSpPr>
        <p:spPr>
          <a:xfrm>
            <a:off x="1757160" y="1280160"/>
            <a:ext cx="83577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</a:rPr>
              <a:t>[제정 2009.5.27 법률 제9726호 시행일 2009.11.28] 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338" name="CustomShape 5"/>
          <p:cNvSpPr/>
          <p:nvPr/>
        </p:nvSpPr>
        <p:spPr>
          <a:xfrm>
            <a:off x="1042920" y="3566160"/>
            <a:ext cx="8857800" cy="1213920"/>
          </a:xfrm>
          <a:prstGeom prst="roundRect">
            <a:avLst>
              <a:gd name="adj" fmla="val 0"/>
            </a:avLst>
          </a:prstGeom>
          <a:solidFill>
            <a:schemeClr val="accent1">
              <a:alpha val="24000"/>
            </a:schemeClr>
          </a:solidFill>
          <a:ln w="3240"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9" name="CustomShape 6"/>
          <p:cNvSpPr/>
          <p:nvPr/>
        </p:nvSpPr>
        <p:spPr>
          <a:xfrm>
            <a:off x="1042920" y="5066640"/>
            <a:ext cx="8857800" cy="928440"/>
          </a:xfrm>
          <a:prstGeom prst="roundRect">
            <a:avLst>
              <a:gd name="adj" fmla="val 0"/>
            </a:avLst>
          </a:prstGeom>
          <a:solidFill>
            <a:schemeClr val="accent2">
              <a:lumMod val="50000"/>
              <a:alpha val="24000"/>
            </a:schemeClr>
          </a:solidFill>
          <a:ln w="3240"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0" name="CustomShape 7"/>
          <p:cNvSpPr/>
          <p:nvPr/>
        </p:nvSpPr>
        <p:spPr>
          <a:xfrm>
            <a:off x="1757160" y="6280920"/>
            <a:ext cx="8143560" cy="428400"/>
          </a:xfrm>
          <a:prstGeom prst="roundRect">
            <a:avLst>
              <a:gd name="adj" fmla="val 0"/>
            </a:avLst>
          </a:prstGeom>
          <a:solidFill>
            <a:schemeClr val="accent4">
              <a:lumMod val="50000"/>
              <a:alpha val="24000"/>
            </a:schemeClr>
          </a:solidFill>
          <a:ln w="3240"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342" name="CustomShape 1"/>
          <p:cNvSpPr/>
          <p:nvPr/>
        </p:nvSpPr>
        <p:spPr>
          <a:xfrm>
            <a:off x="2917800" y="4137840"/>
            <a:ext cx="5485680" cy="228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2-1  기능성 양잠산물 생산 및 활용</a:t>
            </a:r>
            <a:endParaRPr lang="en-US" sz="24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4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2-2  기능성 양잠산물 생산현황</a:t>
            </a:r>
            <a:endParaRPr lang="en-US" sz="24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4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2-3  누에사육 양잠농가 현황</a:t>
            </a:r>
            <a:endParaRPr lang="en-US" sz="24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4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2-4  </a:t>
            </a:r>
            <a:r>
              <a:rPr lang="en-US" sz="2400" b="1" strike="noStrike" spc="-1">
                <a:solidFill>
                  <a:srgbClr val="000000"/>
                </a:solidFill>
                <a:latin typeface="맑은 고딕"/>
                <a:ea typeface="HY울릉도B"/>
              </a:rPr>
              <a:t>양잠농가 경력, 연령, 소득별 현황</a:t>
            </a:r>
            <a:endParaRPr lang="en-US" sz="2400" b="0" strike="noStrike" spc="-1">
              <a:latin typeface="굴림"/>
            </a:endParaRPr>
          </a:p>
        </p:txBody>
      </p:sp>
      <p:grpSp>
        <p:nvGrpSpPr>
          <p:cNvPr id="343" name="Group 2"/>
          <p:cNvGrpSpPr/>
          <p:nvPr/>
        </p:nvGrpSpPr>
        <p:grpSpPr>
          <a:xfrm>
            <a:off x="2412720" y="2637720"/>
            <a:ext cx="7059600" cy="890280"/>
            <a:chOff x="2412720" y="2637720"/>
            <a:chExt cx="7059600" cy="890280"/>
          </a:xfrm>
        </p:grpSpPr>
        <p:sp>
          <p:nvSpPr>
            <p:cNvPr id="344" name="CustomShape 3"/>
            <p:cNvSpPr/>
            <p:nvPr/>
          </p:nvSpPr>
          <p:spPr>
            <a:xfrm>
              <a:off x="2412720" y="2637720"/>
              <a:ext cx="7059600" cy="89028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5" name="CustomShape 4"/>
            <p:cNvSpPr/>
            <p:nvPr/>
          </p:nvSpPr>
          <p:spPr>
            <a:xfrm>
              <a:off x="2447640" y="2716560"/>
              <a:ext cx="789840" cy="737280"/>
            </a:xfrm>
            <a:prstGeom prst="ellipse">
              <a:avLst/>
            </a:prstGeom>
            <a:gradFill rotWithShape="0">
              <a:gsLst>
                <a:gs pos="0">
                  <a:srgbClr val="CB775D"/>
                </a:gs>
                <a:gs pos="100000">
                  <a:srgbClr val="874F3D"/>
                </a:gs>
              </a:gsLst>
              <a:lin ang="2700000"/>
            </a:gradFill>
            <a:ln w="63360">
              <a:solidFill>
                <a:srgbClr val="FFFFFF">
                  <a:alpha val="50000"/>
                </a:srgbClr>
              </a:solidFill>
              <a:round/>
            </a:ln>
            <a:effectLst>
              <a:outerShdw dist="35638" dir="2700000" algn="ctr" rotWithShape="0">
                <a:schemeClr val="tx1">
                  <a:alpha val="50000"/>
                </a:scheme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104760" tIns="52560" rIns="104760" bIns="5256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700" b="1" strike="noStrike" spc="-1">
                  <a:solidFill>
                    <a:srgbClr val="FFFFFF"/>
                  </a:solidFill>
                  <a:latin typeface="휴먼옛체"/>
                  <a:ea typeface="휴먼옛체"/>
                </a:rPr>
                <a:t>Ⅱ</a:t>
              </a:r>
              <a:endParaRPr lang="en-US" sz="3700" b="0" strike="noStrike" spc="-1">
                <a:latin typeface="굴림"/>
              </a:endParaRPr>
            </a:p>
          </p:txBody>
        </p:sp>
        <p:sp>
          <p:nvSpPr>
            <p:cNvPr id="346" name="CustomShape 5"/>
            <p:cNvSpPr/>
            <p:nvPr/>
          </p:nvSpPr>
          <p:spPr>
            <a:xfrm>
              <a:off x="3376080" y="2716560"/>
              <a:ext cx="5763240" cy="70848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104760" tIns="52560" rIns="104760" bIns="5256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3700" b="0" strike="noStrike" spc="-1">
                  <a:solidFill>
                    <a:srgbClr val="000000"/>
                  </a:solidFill>
                  <a:latin typeface="HY견고딕"/>
                  <a:ea typeface="HY견고딕"/>
                </a:rPr>
                <a:t>  양잠산업 현황과 문제점</a:t>
              </a:r>
              <a:endParaRPr lang="en-US" sz="3700" b="0" strike="noStrike" spc="-1">
                <a:latin typeface="굴림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그림 6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grpSp>
        <p:nvGrpSpPr>
          <p:cNvPr id="348" name="Group 1"/>
          <p:cNvGrpSpPr/>
          <p:nvPr/>
        </p:nvGrpSpPr>
        <p:grpSpPr>
          <a:xfrm>
            <a:off x="1440360" y="805680"/>
            <a:ext cx="8059320" cy="6699960"/>
            <a:chOff x="1440360" y="805680"/>
            <a:chExt cx="8059320" cy="6699960"/>
          </a:xfrm>
        </p:grpSpPr>
        <p:sp>
          <p:nvSpPr>
            <p:cNvPr id="349" name="CustomShape 2"/>
            <p:cNvSpPr/>
            <p:nvPr/>
          </p:nvSpPr>
          <p:spPr>
            <a:xfrm>
              <a:off x="1440360" y="1366920"/>
              <a:ext cx="900000" cy="46224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뽕나무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0" name="CustomShape 3"/>
            <p:cNvSpPr/>
            <p:nvPr/>
          </p:nvSpPr>
          <p:spPr>
            <a:xfrm>
              <a:off x="2617560" y="1366920"/>
              <a:ext cx="900000" cy="46224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뽕잎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1" name="CustomShape 4"/>
            <p:cNvSpPr/>
            <p:nvPr/>
          </p:nvSpPr>
          <p:spPr>
            <a:xfrm>
              <a:off x="3795480" y="1366920"/>
              <a:ext cx="900000" cy="46224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누에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2" name="CustomShape 5"/>
            <p:cNvSpPr/>
            <p:nvPr/>
          </p:nvSpPr>
          <p:spPr>
            <a:xfrm>
              <a:off x="4968000" y="1366920"/>
              <a:ext cx="949680" cy="46224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누에고치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3" name="CustomShape 6"/>
            <p:cNvSpPr/>
            <p:nvPr/>
          </p:nvSpPr>
          <p:spPr>
            <a:xfrm>
              <a:off x="6177600" y="1366920"/>
              <a:ext cx="1116360" cy="46224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제품원료(실크)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4" name="CustomShape 7"/>
            <p:cNvSpPr/>
            <p:nvPr/>
          </p:nvSpPr>
          <p:spPr>
            <a:xfrm>
              <a:off x="7667280" y="1240200"/>
              <a:ext cx="1832400" cy="96588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실크 의류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생활소재제품(화장품등)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실크분말(식품용)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의료소재(실, 인공고막)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의약품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55" name="CustomShape 8"/>
            <p:cNvSpPr/>
            <p:nvPr/>
          </p:nvSpPr>
          <p:spPr>
            <a:xfrm>
              <a:off x="6177600" y="256176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제품원료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6" name="CustomShape 9"/>
            <p:cNvSpPr/>
            <p:nvPr/>
          </p:nvSpPr>
          <p:spPr>
            <a:xfrm>
              <a:off x="7667280" y="2280240"/>
              <a:ext cx="1832400" cy="107928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숫번데기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동충하초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건조누에가루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건조누에환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누에진액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건강기능식품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57" name="CustomShape 10"/>
            <p:cNvSpPr/>
            <p:nvPr/>
          </p:nvSpPr>
          <p:spPr>
            <a:xfrm>
              <a:off x="6177600" y="349020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제품원료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58" name="CustomShape 11"/>
            <p:cNvSpPr/>
            <p:nvPr/>
          </p:nvSpPr>
          <p:spPr>
            <a:xfrm>
              <a:off x="7667280" y="3490200"/>
              <a:ext cx="183240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아토피 치료소재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천연항생제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59" name="CustomShape 12"/>
            <p:cNvSpPr/>
            <p:nvPr/>
          </p:nvSpPr>
          <p:spPr>
            <a:xfrm>
              <a:off x="6177600" y="403308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직접소비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60" name="CustomShape 13"/>
            <p:cNvSpPr/>
            <p:nvPr/>
          </p:nvSpPr>
          <p:spPr>
            <a:xfrm>
              <a:off x="7667280" y="4033080"/>
              <a:ext cx="183240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오디생과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61" name="CustomShape 14"/>
            <p:cNvSpPr/>
            <p:nvPr/>
          </p:nvSpPr>
          <p:spPr>
            <a:xfrm>
              <a:off x="6177600" y="473868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제품원료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62" name="CustomShape 15"/>
            <p:cNvSpPr/>
            <p:nvPr/>
          </p:nvSpPr>
          <p:spPr>
            <a:xfrm>
              <a:off x="7667280" y="4546080"/>
              <a:ext cx="1832400" cy="6552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오디즙(음료/술)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오디잼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오디분말(첨가제)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오디추출물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63" name="CustomShape 16"/>
            <p:cNvSpPr/>
            <p:nvPr/>
          </p:nvSpPr>
          <p:spPr>
            <a:xfrm>
              <a:off x="6177600" y="531144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직접소비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64" name="CustomShape 17"/>
            <p:cNvSpPr/>
            <p:nvPr/>
          </p:nvSpPr>
          <p:spPr>
            <a:xfrm>
              <a:off x="7667280" y="5311440"/>
              <a:ext cx="183240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뽕잎 식재료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65" name="CustomShape 18"/>
            <p:cNvSpPr/>
            <p:nvPr/>
          </p:nvSpPr>
          <p:spPr>
            <a:xfrm>
              <a:off x="6177600" y="573840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첨가제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66" name="CustomShape 19"/>
            <p:cNvSpPr/>
            <p:nvPr/>
          </p:nvSpPr>
          <p:spPr>
            <a:xfrm>
              <a:off x="7667280" y="5738400"/>
              <a:ext cx="1832400" cy="3438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뽕잎고등어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김치(뽕잎첨가)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67" name="CustomShape 20"/>
            <p:cNvSpPr/>
            <p:nvPr/>
          </p:nvSpPr>
          <p:spPr>
            <a:xfrm>
              <a:off x="6177600" y="620100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직접소비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68" name="CustomShape 21"/>
            <p:cNvSpPr/>
            <p:nvPr/>
          </p:nvSpPr>
          <p:spPr>
            <a:xfrm>
              <a:off x="7667280" y="6201000"/>
              <a:ext cx="183240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건조나물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69" name="CustomShape 22"/>
            <p:cNvSpPr/>
            <p:nvPr/>
          </p:nvSpPr>
          <p:spPr>
            <a:xfrm>
              <a:off x="6177600" y="661320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제품원료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0" name="CustomShape 23"/>
            <p:cNvSpPr/>
            <p:nvPr/>
          </p:nvSpPr>
          <p:spPr>
            <a:xfrm>
              <a:off x="7667280" y="6613200"/>
              <a:ext cx="1832400" cy="3942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뽕잎칼국수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뽕잎떡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71" name="CustomShape 24"/>
            <p:cNvSpPr/>
            <p:nvPr/>
          </p:nvSpPr>
          <p:spPr>
            <a:xfrm>
              <a:off x="6177600" y="7105680"/>
              <a:ext cx="1116360" cy="30240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첨가제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2" name="CustomShape 25"/>
            <p:cNvSpPr/>
            <p:nvPr/>
          </p:nvSpPr>
          <p:spPr>
            <a:xfrm>
              <a:off x="7667280" y="7105680"/>
              <a:ext cx="1832400" cy="399960"/>
            </a:xfrm>
            <a:prstGeom prst="rect">
              <a:avLst/>
            </a:prstGeom>
            <a:ln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뽕잎고등어</a:t>
              </a:r>
              <a:endParaRPr lang="en-US" sz="1100" b="0" strike="noStrike" spc="-1">
                <a:latin typeface="굴림"/>
              </a:endParaRPr>
            </a:p>
            <a:p>
              <a:pPr>
                <a:lnSpc>
                  <a:spcPct val="100000"/>
                </a:lnSpc>
              </a:pPr>
              <a:r>
                <a:rPr lang="en-US" sz="1100" b="1" strike="noStrike" spc="-1">
                  <a:solidFill>
                    <a:srgbClr val="000000"/>
                  </a:solidFill>
                  <a:latin typeface="맑은 고딕"/>
                </a:rPr>
                <a:t>뽕잎배추</a:t>
              </a:r>
              <a:endParaRPr lang="en-US" sz="1100" b="0" strike="noStrike" spc="-1">
                <a:latin typeface="굴림"/>
              </a:endParaRPr>
            </a:p>
          </p:txBody>
        </p:sp>
        <p:sp>
          <p:nvSpPr>
            <p:cNvPr id="373" name="CustomShape 26"/>
            <p:cNvSpPr/>
            <p:nvPr/>
          </p:nvSpPr>
          <p:spPr>
            <a:xfrm>
              <a:off x="1440360" y="4308840"/>
              <a:ext cx="900000" cy="462240"/>
            </a:xfrm>
            <a:prstGeom prst="rect">
              <a:avLst/>
            </a:prstGeom>
            <a:ln w="19080"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뽕나무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4" name="CustomShape 27"/>
            <p:cNvSpPr/>
            <p:nvPr/>
          </p:nvSpPr>
          <p:spPr>
            <a:xfrm>
              <a:off x="2617560" y="4308840"/>
              <a:ext cx="900000" cy="462240"/>
            </a:xfrm>
            <a:prstGeom prst="rect">
              <a:avLst/>
            </a:prstGeom>
            <a:ln w="19080"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오디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5" name="CustomShape 28"/>
            <p:cNvSpPr/>
            <p:nvPr/>
          </p:nvSpPr>
          <p:spPr>
            <a:xfrm>
              <a:off x="1440360" y="5462640"/>
              <a:ext cx="900000" cy="462240"/>
            </a:xfrm>
            <a:prstGeom prst="rect">
              <a:avLst/>
            </a:prstGeom>
            <a:ln w="19080"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뽕나무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6" name="CustomShape 29"/>
            <p:cNvSpPr/>
            <p:nvPr/>
          </p:nvSpPr>
          <p:spPr>
            <a:xfrm>
              <a:off x="2617560" y="5462640"/>
              <a:ext cx="900000" cy="462240"/>
            </a:xfrm>
            <a:prstGeom prst="rect">
              <a:avLst/>
            </a:prstGeom>
            <a:ln w="19080"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뽕잎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7" name="CustomShape 30"/>
            <p:cNvSpPr/>
            <p:nvPr/>
          </p:nvSpPr>
          <p:spPr>
            <a:xfrm>
              <a:off x="1440360" y="805680"/>
              <a:ext cx="900000" cy="332640"/>
            </a:xfrm>
            <a:prstGeom prst="rect">
              <a:avLst/>
            </a:prstGeom>
            <a:ln>
              <a:round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FFFFFF"/>
                  </a:solidFill>
                  <a:latin typeface="맑은 고딕"/>
                </a:rPr>
                <a:t>생산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8" name="CustomShape 31"/>
            <p:cNvSpPr/>
            <p:nvPr/>
          </p:nvSpPr>
          <p:spPr>
            <a:xfrm>
              <a:off x="2617560" y="805680"/>
              <a:ext cx="900000" cy="332640"/>
            </a:xfrm>
            <a:prstGeom prst="rect">
              <a:avLst/>
            </a:prstGeom>
            <a:ln>
              <a:round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FFFFFF"/>
                  </a:solidFill>
                  <a:latin typeface="맑은 고딕"/>
                </a:rPr>
                <a:t>1차산물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79" name="CustomShape 32"/>
            <p:cNvSpPr/>
            <p:nvPr/>
          </p:nvSpPr>
          <p:spPr>
            <a:xfrm>
              <a:off x="6177600" y="805680"/>
              <a:ext cx="1116360" cy="332640"/>
            </a:xfrm>
            <a:prstGeom prst="rect">
              <a:avLst/>
            </a:prstGeom>
            <a:ln>
              <a:round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FFFFFF"/>
                  </a:solidFill>
                  <a:latin typeface="맑은 고딕"/>
                </a:rPr>
                <a:t>이용유형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80" name="CustomShape 33"/>
            <p:cNvSpPr/>
            <p:nvPr/>
          </p:nvSpPr>
          <p:spPr>
            <a:xfrm>
              <a:off x="7667280" y="805680"/>
              <a:ext cx="1832400" cy="332640"/>
            </a:xfrm>
            <a:prstGeom prst="rect">
              <a:avLst/>
            </a:prstGeom>
            <a:ln>
              <a:round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FFFFFF"/>
                  </a:solidFill>
                  <a:latin typeface="맑은 고딕"/>
                </a:rPr>
                <a:t>제품유형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381" name="CustomShape 34"/>
            <p:cNvSpPr/>
            <p:nvPr/>
          </p:nvSpPr>
          <p:spPr>
            <a:xfrm>
              <a:off x="2340720" y="1598400"/>
              <a:ext cx="276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2" name="CustomShape 35"/>
            <p:cNvSpPr/>
            <p:nvPr/>
          </p:nvSpPr>
          <p:spPr>
            <a:xfrm>
              <a:off x="3518280" y="1598400"/>
              <a:ext cx="276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3" name="CustomShape 36"/>
            <p:cNvSpPr/>
            <p:nvPr/>
          </p:nvSpPr>
          <p:spPr>
            <a:xfrm>
              <a:off x="4695840" y="1598400"/>
              <a:ext cx="276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4" name="CustomShape 37"/>
            <p:cNvSpPr/>
            <p:nvPr/>
          </p:nvSpPr>
          <p:spPr>
            <a:xfrm>
              <a:off x="5918040" y="1598400"/>
              <a:ext cx="276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5" name="CustomShape 38"/>
            <p:cNvSpPr/>
            <p:nvPr/>
          </p:nvSpPr>
          <p:spPr>
            <a:xfrm>
              <a:off x="7293960" y="159840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6" name="CustomShape 39"/>
            <p:cNvSpPr/>
            <p:nvPr/>
          </p:nvSpPr>
          <p:spPr>
            <a:xfrm>
              <a:off x="7293960" y="271332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7" name="CustomShape 40"/>
            <p:cNvSpPr/>
            <p:nvPr/>
          </p:nvSpPr>
          <p:spPr>
            <a:xfrm>
              <a:off x="7293960" y="364140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8" name="CustomShape 41"/>
            <p:cNvSpPr/>
            <p:nvPr/>
          </p:nvSpPr>
          <p:spPr>
            <a:xfrm>
              <a:off x="7293960" y="418428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89" name="CustomShape 42"/>
            <p:cNvSpPr/>
            <p:nvPr/>
          </p:nvSpPr>
          <p:spPr>
            <a:xfrm>
              <a:off x="7293960" y="489024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0" name="CustomShape 43"/>
            <p:cNvSpPr/>
            <p:nvPr/>
          </p:nvSpPr>
          <p:spPr>
            <a:xfrm>
              <a:off x="7293960" y="546264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1" name="CustomShape 44"/>
            <p:cNvSpPr/>
            <p:nvPr/>
          </p:nvSpPr>
          <p:spPr>
            <a:xfrm>
              <a:off x="7293960" y="588708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2" name="CustomShape 45"/>
            <p:cNvSpPr/>
            <p:nvPr/>
          </p:nvSpPr>
          <p:spPr>
            <a:xfrm>
              <a:off x="7293960" y="635220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3" name="CustomShape 46"/>
            <p:cNvSpPr/>
            <p:nvPr/>
          </p:nvSpPr>
          <p:spPr>
            <a:xfrm>
              <a:off x="7293960" y="676440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4" name="CustomShape 47"/>
            <p:cNvSpPr/>
            <p:nvPr/>
          </p:nvSpPr>
          <p:spPr>
            <a:xfrm>
              <a:off x="7293960" y="7256880"/>
              <a:ext cx="372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5" name="CustomShape 48"/>
            <p:cNvSpPr/>
            <p:nvPr/>
          </p:nvSpPr>
          <p:spPr>
            <a:xfrm rot="16200000" flipH="1">
              <a:off x="4769640" y="1305360"/>
              <a:ext cx="883080" cy="1931400"/>
            </a:xfrm>
            <a:prstGeom prst="bentConnector2">
              <a:avLst/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6" name="CustomShape 49"/>
            <p:cNvSpPr/>
            <p:nvPr/>
          </p:nvSpPr>
          <p:spPr>
            <a:xfrm rot="16200000" flipH="1">
              <a:off x="4305240" y="1769400"/>
              <a:ext cx="1811520" cy="1931400"/>
            </a:xfrm>
            <a:prstGeom prst="bentConnector2">
              <a:avLst/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7" name="CustomShape 50"/>
            <p:cNvSpPr/>
            <p:nvPr/>
          </p:nvSpPr>
          <p:spPr>
            <a:xfrm>
              <a:off x="2340720" y="4545360"/>
              <a:ext cx="276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8" name="CustomShape 51"/>
            <p:cNvSpPr/>
            <p:nvPr/>
          </p:nvSpPr>
          <p:spPr>
            <a:xfrm>
              <a:off x="2340720" y="5693760"/>
              <a:ext cx="276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9" name="CustomShape 52"/>
            <p:cNvSpPr/>
            <p:nvPr/>
          </p:nvSpPr>
          <p:spPr>
            <a:xfrm rot="16200000" flipH="1">
              <a:off x="3367800" y="4447440"/>
              <a:ext cx="1331280" cy="4286520"/>
            </a:xfrm>
            <a:prstGeom prst="bentConnector2">
              <a:avLst/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0" name="CustomShape 53"/>
            <p:cNvSpPr/>
            <p:nvPr/>
          </p:nvSpPr>
          <p:spPr>
            <a:xfrm>
              <a:off x="4968000" y="5347440"/>
              <a:ext cx="949680" cy="684360"/>
            </a:xfrm>
            <a:prstGeom prst="rect">
              <a:avLst/>
            </a:prstGeom>
            <a:ln w="19080"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신선뽕잎</a:t>
              </a:r>
              <a:endParaRPr lang="en-US" sz="1400" b="0" strike="noStrike" spc="-1">
                <a:latin typeface="굴림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(식재료)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401" name="CustomShape 54"/>
            <p:cNvSpPr/>
            <p:nvPr/>
          </p:nvSpPr>
          <p:spPr>
            <a:xfrm>
              <a:off x="4968000" y="6364080"/>
              <a:ext cx="949680" cy="462240"/>
            </a:xfrm>
            <a:prstGeom prst="rect">
              <a:avLst/>
            </a:prstGeom>
            <a:ln w="19080">
              <a:round/>
              <a:tailEnd type="triangle" w="med" len="med"/>
            </a:ln>
            <a:effectLst>
              <a:outerShdw blurRad="50800" dist="381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맑은 고딕"/>
                </a:rPr>
                <a:t>건조뽕잎</a:t>
              </a:r>
              <a:endParaRPr lang="en-US" sz="1400" b="0" strike="noStrike" spc="-1">
                <a:latin typeface="굴림"/>
              </a:endParaRPr>
            </a:p>
          </p:txBody>
        </p:sp>
        <p:sp>
          <p:nvSpPr>
            <p:cNvPr id="402" name="CustomShape 55"/>
            <p:cNvSpPr/>
            <p:nvPr/>
          </p:nvSpPr>
          <p:spPr>
            <a:xfrm flipV="1">
              <a:off x="3518280" y="5685120"/>
              <a:ext cx="1449360" cy="39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3" name="CustomShape 56"/>
            <p:cNvSpPr/>
            <p:nvPr/>
          </p:nvSpPr>
          <p:spPr>
            <a:xfrm rot="16200000" flipH="1">
              <a:off x="3682440" y="5310000"/>
              <a:ext cx="669600" cy="1899720"/>
            </a:xfrm>
            <a:prstGeom prst="bentConnector2">
              <a:avLst/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4" name="CustomShape 57"/>
            <p:cNvSpPr/>
            <p:nvPr/>
          </p:nvSpPr>
          <p:spPr>
            <a:xfrm flipV="1">
              <a:off x="5918040" y="5235840"/>
              <a:ext cx="259200" cy="226800"/>
            </a:xfrm>
            <a:prstGeom prst="bentConnector3">
              <a:avLst>
                <a:gd name="adj1" fmla="val 50000"/>
              </a:avLst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5" name="CustomShape 58"/>
            <p:cNvSpPr/>
            <p:nvPr/>
          </p:nvSpPr>
          <p:spPr>
            <a:xfrm>
              <a:off x="5918040" y="5689800"/>
              <a:ext cx="259200" cy="199440"/>
            </a:xfrm>
            <a:prstGeom prst="bentConnector3">
              <a:avLst>
                <a:gd name="adj1" fmla="val 50000"/>
              </a:avLst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6" name="CustomShape 59"/>
            <p:cNvSpPr/>
            <p:nvPr/>
          </p:nvSpPr>
          <p:spPr>
            <a:xfrm flipV="1">
              <a:off x="3518280" y="3828240"/>
              <a:ext cx="2658960" cy="355320"/>
            </a:xfrm>
            <a:prstGeom prst="bentConnector3">
              <a:avLst>
                <a:gd name="adj1" fmla="val 50000"/>
              </a:avLst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7" name="CustomShape 60"/>
            <p:cNvSpPr/>
            <p:nvPr/>
          </p:nvSpPr>
          <p:spPr>
            <a:xfrm>
              <a:off x="3518280" y="4539960"/>
              <a:ext cx="2658960" cy="349560"/>
            </a:xfrm>
            <a:prstGeom prst="bentConnector3">
              <a:avLst>
                <a:gd name="adj1" fmla="val 50000"/>
              </a:avLst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8" name="CustomShape 61"/>
            <p:cNvSpPr/>
            <p:nvPr/>
          </p:nvSpPr>
          <p:spPr>
            <a:xfrm flipV="1">
              <a:off x="5918040" y="6109560"/>
              <a:ext cx="259200" cy="242640"/>
            </a:xfrm>
            <a:prstGeom prst="bentConnector3">
              <a:avLst>
                <a:gd name="adj1" fmla="val 50000"/>
              </a:avLst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9" name="CustomShape 62"/>
            <p:cNvSpPr/>
            <p:nvPr/>
          </p:nvSpPr>
          <p:spPr>
            <a:xfrm>
              <a:off x="5918040" y="6595200"/>
              <a:ext cx="259200" cy="168840"/>
            </a:xfrm>
            <a:prstGeom prst="bentConnector3">
              <a:avLst>
                <a:gd name="adj1" fmla="val 50000"/>
              </a:avLst>
            </a:prstGeom>
            <a:noFill/>
            <a:ln w="19080"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10" name="CustomShape 63"/>
          <p:cNvSpPr/>
          <p:nvPr/>
        </p:nvSpPr>
        <p:spPr>
          <a:xfrm>
            <a:off x="94320" y="2235960"/>
            <a:ext cx="614520" cy="3459240"/>
          </a:xfrm>
          <a:prstGeom prst="roundRect">
            <a:avLst>
              <a:gd name="adj" fmla="val 16667"/>
            </a:avLst>
          </a:prstGeom>
          <a:ln>
            <a:round/>
          </a:ln>
          <a:effectLst>
            <a:outerShdw blurRad="50800" dist="381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맑은 고딕"/>
              </a:rPr>
              <a:t>생</a:t>
            </a:r>
            <a:endParaRPr lang="en-US" sz="2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endParaRPr lang="en-US" sz="2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맑은 고딕"/>
              </a:rPr>
              <a:t>산</a:t>
            </a:r>
            <a:endParaRPr lang="en-US" sz="2800" b="0" strike="noStrike" spc="-1">
              <a:latin typeface="굴림"/>
            </a:endParaRPr>
          </a:p>
        </p:txBody>
      </p:sp>
      <p:sp>
        <p:nvSpPr>
          <p:cNvPr id="411" name="CustomShape 64"/>
          <p:cNvSpPr/>
          <p:nvPr/>
        </p:nvSpPr>
        <p:spPr>
          <a:xfrm>
            <a:off x="823680" y="3490200"/>
            <a:ext cx="565560" cy="69372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  <a:effectLst>
            <a:outerShdw blurRad="50800" dist="3816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</p:sp>
      <p:sp>
        <p:nvSpPr>
          <p:cNvPr id="412" name="CustomShape 65"/>
          <p:cNvSpPr/>
          <p:nvPr/>
        </p:nvSpPr>
        <p:spPr>
          <a:xfrm>
            <a:off x="9577080" y="3490200"/>
            <a:ext cx="403200" cy="69372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  <a:effectLst>
            <a:outerShdw blurRad="50800" dist="3816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</p:sp>
      <p:sp>
        <p:nvSpPr>
          <p:cNvPr id="413" name="CustomShape 66"/>
          <p:cNvSpPr/>
          <p:nvPr/>
        </p:nvSpPr>
        <p:spPr>
          <a:xfrm>
            <a:off x="10087920" y="2235960"/>
            <a:ext cx="614520" cy="3459240"/>
          </a:xfrm>
          <a:prstGeom prst="roundRect">
            <a:avLst>
              <a:gd name="adj" fmla="val 16667"/>
            </a:avLst>
          </a:prstGeom>
          <a:ln>
            <a:round/>
          </a:ln>
          <a:effectLst>
            <a:outerShdw blurRad="50800" dist="381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104760" tIns="52560" rIns="104760" bIns="525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맑은 고딕"/>
              </a:rPr>
              <a:t>소</a:t>
            </a:r>
            <a:endParaRPr lang="en-US" sz="2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endParaRPr lang="en-US" sz="2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맑은 고딕"/>
              </a:rPr>
              <a:t>비</a:t>
            </a:r>
            <a:endParaRPr lang="en-US" sz="2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endParaRPr lang="en-US" sz="2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맑은 고딕"/>
              </a:rPr>
              <a:t>자</a:t>
            </a:r>
            <a:endParaRPr lang="en-US" sz="2800" b="0" strike="noStrike" spc="-1">
              <a:latin typeface="굴림"/>
            </a:endParaRPr>
          </a:p>
        </p:txBody>
      </p:sp>
      <p:sp>
        <p:nvSpPr>
          <p:cNvPr id="414" name="CustomShape 67"/>
          <p:cNvSpPr/>
          <p:nvPr/>
        </p:nvSpPr>
        <p:spPr>
          <a:xfrm>
            <a:off x="234360" y="113400"/>
            <a:ext cx="5599440" cy="592920"/>
          </a:xfrm>
          <a:prstGeom prst="rect">
            <a:avLst/>
          </a:prstGeom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wrap="none"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strike="noStrike" spc="-1">
                <a:solidFill>
                  <a:srgbClr val="5A6378"/>
                </a:solidFill>
                <a:latin typeface="맑은 고딕"/>
                <a:ea typeface="맑은 고딕"/>
              </a:rPr>
              <a:t>2-1. 양잠산물의 생산 및 활용</a:t>
            </a:r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16" name="Picture 6"/>
          <p:cNvPicPr/>
          <p:nvPr/>
        </p:nvPicPr>
        <p:blipFill>
          <a:blip r:embed="rId3"/>
          <a:stretch/>
        </p:blipFill>
        <p:spPr>
          <a:xfrm>
            <a:off x="936000" y="972360"/>
            <a:ext cx="3600000" cy="2486880"/>
          </a:xfrm>
          <a:prstGeom prst="rect">
            <a:avLst/>
          </a:prstGeom>
          <a:ln w="9360">
            <a:noFill/>
          </a:ln>
        </p:spPr>
      </p:pic>
      <p:sp>
        <p:nvSpPr>
          <p:cNvPr id="417" name="CustomShape 1"/>
          <p:cNvSpPr/>
          <p:nvPr/>
        </p:nvSpPr>
        <p:spPr>
          <a:xfrm>
            <a:off x="3869280" y="6840000"/>
            <a:ext cx="3060720" cy="427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 algn="ctr">
              <a:lnSpc>
                <a:spcPct val="100000"/>
              </a:lnSpc>
              <a:spcBef>
                <a:spcPts val="1049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누에 산물</a:t>
            </a:r>
            <a:endParaRPr lang="en-US" sz="2100" b="0" strike="noStrike" spc="-1">
              <a:latin typeface="굴림"/>
            </a:endParaRPr>
          </a:p>
        </p:txBody>
      </p:sp>
      <p:pic>
        <p:nvPicPr>
          <p:cNvPr id="418" name="_x217917456"/>
          <p:cNvPicPr/>
          <p:nvPr/>
        </p:nvPicPr>
        <p:blipFill>
          <a:blip r:embed="rId4"/>
          <a:stretch/>
        </p:blipFill>
        <p:spPr>
          <a:xfrm>
            <a:off x="5184720" y="3780720"/>
            <a:ext cx="3816000" cy="2442240"/>
          </a:xfrm>
          <a:prstGeom prst="rect">
            <a:avLst/>
          </a:prstGeom>
          <a:ln>
            <a:noFill/>
          </a:ln>
        </p:spPr>
      </p:pic>
      <p:pic>
        <p:nvPicPr>
          <p:cNvPr id="419" name="_x227339416"/>
          <p:cNvPicPr/>
          <p:nvPr/>
        </p:nvPicPr>
        <p:blipFill>
          <a:blip r:embed="rId5"/>
          <a:stretch/>
        </p:blipFill>
        <p:spPr>
          <a:xfrm>
            <a:off x="5184720" y="972360"/>
            <a:ext cx="3816000" cy="2501640"/>
          </a:xfrm>
          <a:prstGeom prst="rect">
            <a:avLst/>
          </a:prstGeom>
          <a:ln>
            <a:noFill/>
          </a:ln>
        </p:spPr>
      </p:pic>
      <p:pic>
        <p:nvPicPr>
          <p:cNvPr id="420" name="그림 16"/>
          <p:cNvPicPr/>
          <p:nvPr/>
        </p:nvPicPr>
        <p:blipFill>
          <a:blip r:embed="rId6"/>
          <a:stretch/>
        </p:blipFill>
        <p:spPr>
          <a:xfrm>
            <a:off x="1224360" y="3636720"/>
            <a:ext cx="2952000" cy="295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22" name="그림 3"/>
          <p:cNvPicPr/>
          <p:nvPr/>
        </p:nvPicPr>
        <p:blipFill>
          <a:blip r:embed="rId3"/>
          <a:stretch/>
        </p:blipFill>
        <p:spPr>
          <a:xfrm>
            <a:off x="4968720" y="1476360"/>
            <a:ext cx="5024520" cy="3888000"/>
          </a:xfrm>
          <a:prstGeom prst="rect">
            <a:avLst/>
          </a:prstGeom>
          <a:ln>
            <a:noFill/>
          </a:ln>
        </p:spPr>
      </p:pic>
      <p:pic>
        <p:nvPicPr>
          <p:cNvPr id="423" name="그림 4"/>
          <p:cNvPicPr/>
          <p:nvPr/>
        </p:nvPicPr>
        <p:blipFill>
          <a:blip r:embed="rId4"/>
          <a:stretch/>
        </p:blipFill>
        <p:spPr>
          <a:xfrm>
            <a:off x="720000" y="1980360"/>
            <a:ext cx="3744000" cy="2857320"/>
          </a:xfrm>
          <a:prstGeom prst="rect">
            <a:avLst/>
          </a:prstGeom>
          <a:ln>
            <a:noFill/>
          </a:ln>
        </p:spPr>
      </p:pic>
      <p:sp>
        <p:nvSpPr>
          <p:cNvPr id="424" name="CustomShape 1"/>
          <p:cNvSpPr/>
          <p:nvPr/>
        </p:nvSpPr>
        <p:spPr>
          <a:xfrm>
            <a:off x="5832720" y="5652720"/>
            <a:ext cx="3384000" cy="427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 algn="ctr">
              <a:lnSpc>
                <a:spcPct val="100000"/>
              </a:lnSpc>
              <a:spcBef>
                <a:spcPts val="1049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익힌숙잠(홍잠) 제조과정</a:t>
            </a:r>
            <a:endParaRPr lang="en-US" sz="2100" b="0" strike="noStrike" spc="-1">
              <a:latin typeface="굴림"/>
            </a:endParaRPr>
          </a:p>
        </p:txBody>
      </p:sp>
      <p:sp>
        <p:nvSpPr>
          <p:cNvPr id="425" name="CustomShape 2"/>
          <p:cNvSpPr/>
          <p:nvPr/>
        </p:nvSpPr>
        <p:spPr>
          <a:xfrm>
            <a:off x="1152360" y="5076720"/>
            <a:ext cx="3060720" cy="427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 algn="ctr">
              <a:lnSpc>
                <a:spcPct val="100000"/>
              </a:lnSpc>
              <a:spcBef>
                <a:spcPts val="1049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익힌숙잠(홍잠)</a:t>
            </a:r>
            <a:endParaRPr lang="en-US" sz="2100" b="0" strike="noStrike" spc="-1">
              <a:latin typeface="굴림"/>
            </a:endParaRPr>
          </a:p>
        </p:txBody>
      </p:sp>
      <p:sp>
        <p:nvSpPr>
          <p:cNvPr id="426" name="CustomShape 3"/>
          <p:cNvSpPr/>
          <p:nvPr/>
        </p:nvSpPr>
        <p:spPr>
          <a:xfrm>
            <a:off x="3869280" y="6840000"/>
            <a:ext cx="3060720" cy="427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 algn="ctr">
              <a:lnSpc>
                <a:spcPct val="100000"/>
              </a:lnSpc>
              <a:spcBef>
                <a:spcPts val="1049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누에 산물</a:t>
            </a:r>
            <a:endParaRPr lang="en-US" sz="21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428" name="CustomShape 1"/>
          <p:cNvSpPr/>
          <p:nvPr/>
        </p:nvSpPr>
        <p:spPr>
          <a:xfrm>
            <a:off x="792000" y="1116360"/>
            <a:ext cx="6914880" cy="2251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marL="449280" indent="-448920">
              <a:lnSpc>
                <a:spcPct val="125000"/>
              </a:lnSpc>
              <a:spcBef>
                <a:spcPts val="499"/>
              </a:spcBef>
            </a:pPr>
            <a:r>
              <a:rPr lang="en-US" sz="2000" b="1" strike="noStrike" spc="-1">
                <a:solidFill>
                  <a:srgbClr val="000000"/>
                </a:solidFill>
                <a:latin typeface="맑은 고딕"/>
                <a:ea typeface="맑은 고딕"/>
              </a:rPr>
              <a:t>□ 오디의 기능성 성분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25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노화 억제 물질(C3G  : 안토시아닌 색소)  다량 함유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25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혈당강하 성분(1-DNJ), 고혈압 억제물질 다량 함유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25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설탕성분이 없으며, 유리당(포도당, 과당)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25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오디 씨에 리놀산 등 불포화 지방산 함유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429" name="CustomShape 2"/>
          <p:cNvSpPr/>
          <p:nvPr/>
        </p:nvSpPr>
        <p:spPr>
          <a:xfrm>
            <a:off x="761760" y="3780720"/>
            <a:ext cx="5790960" cy="2608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1" strike="noStrike" spc="-1">
                <a:solidFill>
                  <a:srgbClr val="000000"/>
                </a:solidFill>
                <a:latin typeface="맑은 고딕"/>
                <a:ea typeface="맑은 고딕"/>
              </a:rPr>
              <a:t>□ 오디의 효능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항노화 효과(C3G 고함유 : 안토시아닌 색소)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당뇨병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변비 개선효과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알콜중독증(동물실험) 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고지혈증 예방(콜레스테롤 저하)</a:t>
            </a:r>
            <a:endParaRPr lang="en-US" sz="20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499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❍ </a:t>
            </a:r>
            <a:r>
              <a:rPr lang="en-US" sz="2000" b="1" strike="noStrike" spc="-1">
                <a:solidFill>
                  <a:srgbClr val="000000"/>
                </a:solidFill>
                <a:latin typeface="굴림"/>
                <a:ea typeface="맑은 고딕"/>
              </a:rPr>
              <a:t>간독성 저하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430" name="CustomShape 3"/>
          <p:cNvSpPr/>
          <p:nvPr/>
        </p:nvSpPr>
        <p:spPr>
          <a:xfrm>
            <a:off x="443160" y="468360"/>
            <a:ext cx="2795400" cy="592920"/>
          </a:xfrm>
          <a:prstGeom prst="rect">
            <a:avLst/>
          </a:prstGeom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wrap="none" lIns="104760" tIns="52560" rIns="104760" bIns="52560">
            <a:spAutoFit/>
          </a:bodyPr>
          <a:lstStyle/>
          <a:p>
            <a:pPr>
              <a:lnSpc>
                <a:spcPct val="100000"/>
              </a:lnSpc>
              <a:spcBef>
                <a:spcPts val="1599"/>
              </a:spcBef>
            </a:pPr>
            <a:r>
              <a:rPr lang="en-US" sz="3200" b="1" strike="noStrike" spc="-1">
                <a:solidFill>
                  <a:srgbClr val="5A6378"/>
                </a:solidFill>
                <a:latin typeface="맑은 고딕"/>
                <a:ea typeface="맑은 고딕"/>
              </a:rPr>
              <a:t>오디의 기능성</a:t>
            </a:r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32" name="Picture 4"/>
          <p:cNvPicPr/>
          <p:nvPr/>
        </p:nvPicPr>
        <p:blipFill>
          <a:blip r:embed="rId3"/>
          <a:stretch/>
        </p:blipFill>
        <p:spPr>
          <a:xfrm>
            <a:off x="5256720" y="3852720"/>
            <a:ext cx="4176000" cy="3096000"/>
          </a:xfrm>
          <a:prstGeom prst="rect">
            <a:avLst/>
          </a:prstGeom>
          <a:ln w="9360">
            <a:noFill/>
          </a:ln>
        </p:spPr>
      </p:pic>
      <p:pic>
        <p:nvPicPr>
          <p:cNvPr id="433" name="Picture 6"/>
          <p:cNvPicPr/>
          <p:nvPr/>
        </p:nvPicPr>
        <p:blipFill>
          <a:blip r:embed="rId4"/>
          <a:stretch/>
        </p:blipFill>
        <p:spPr>
          <a:xfrm>
            <a:off x="5256720" y="972360"/>
            <a:ext cx="4169160" cy="2919240"/>
          </a:xfrm>
          <a:prstGeom prst="rect">
            <a:avLst/>
          </a:prstGeom>
          <a:ln w="9360">
            <a:noFill/>
          </a:ln>
        </p:spPr>
      </p:pic>
      <p:pic>
        <p:nvPicPr>
          <p:cNvPr id="434" name="Picture 7"/>
          <p:cNvPicPr/>
          <p:nvPr/>
        </p:nvPicPr>
        <p:blipFill>
          <a:blip r:embed="rId5"/>
          <a:stretch/>
        </p:blipFill>
        <p:spPr>
          <a:xfrm>
            <a:off x="1008360" y="3852720"/>
            <a:ext cx="4253400" cy="3155400"/>
          </a:xfrm>
          <a:prstGeom prst="rect">
            <a:avLst/>
          </a:prstGeom>
          <a:ln w="9360">
            <a:noFill/>
          </a:ln>
        </p:spPr>
      </p:pic>
      <p:pic>
        <p:nvPicPr>
          <p:cNvPr id="435" name="Picture 8"/>
          <p:cNvPicPr/>
          <p:nvPr/>
        </p:nvPicPr>
        <p:blipFill>
          <a:blip r:embed="rId6">
            <a:lum bright="18000"/>
          </a:blip>
          <a:stretch/>
        </p:blipFill>
        <p:spPr>
          <a:xfrm>
            <a:off x="936000" y="972360"/>
            <a:ext cx="4337640" cy="29260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37" name="그림 14"/>
          <p:cNvPicPr/>
          <p:nvPr/>
        </p:nvPicPr>
        <p:blipFill>
          <a:blip r:embed="rId3"/>
          <a:stretch/>
        </p:blipFill>
        <p:spPr>
          <a:xfrm>
            <a:off x="288000" y="1116360"/>
            <a:ext cx="6586560" cy="4611600"/>
          </a:xfrm>
          <a:prstGeom prst="rect">
            <a:avLst/>
          </a:prstGeom>
          <a:ln w="9360">
            <a:noFill/>
          </a:ln>
        </p:spPr>
      </p:pic>
      <p:pic>
        <p:nvPicPr>
          <p:cNvPr id="438" name="Picture 5"/>
          <p:cNvPicPr/>
          <p:nvPr/>
        </p:nvPicPr>
        <p:blipFill>
          <a:blip r:embed="rId4"/>
          <a:stretch/>
        </p:blipFill>
        <p:spPr>
          <a:xfrm>
            <a:off x="5701320" y="1079640"/>
            <a:ext cx="2147400" cy="4644720"/>
          </a:xfrm>
          <a:prstGeom prst="rect">
            <a:avLst/>
          </a:prstGeom>
          <a:ln w="9360">
            <a:noFill/>
          </a:ln>
        </p:spPr>
      </p:pic>
      <p:pic>
        <p:nvPicPr>
          <p:cNvPr id="439" name="Picture 6"/>
          <p:cNvPicPr/>
          <p:nvPr/>
        </p:nvPicPr>
        <p:blipFill>
          <a:blip r:embed="rId5"/>
          <a:stretch/>
        </p:blipFill>
        <p:spPr>
          <a:xfrm>
            <a:off x="7849080" y="1638720"/>
            <a:ext cx="2448000" cy="40856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41" name="그림 2"/>
          <p:cNvPicPr/>
          <p:nvPr/>
        </p:nvPicPr>
        <p:blipFill>
          <a:blip r:embed="rId3"/>
          <a:stretch/>
        </p:blipFill>
        <p:spPr>
          <a:xfrm>
            <a:off x="5328720" y="3564720"/>
            <a:ext cx="4176360" cy="3132360"/>
          </a:xfrm>
          <a:prstGeom prst="rect">
            <a:avLst/>
          </a:prstGeom>
          <a:ln>
            <a:noFill/>
          </a:ln>
        </p:spPr>
      </p:pic>
      <p:pic>
        <p:nvPicPr>
          <p:cNvPr id="442" name="그림 3"/>
          <p:cNvPicPr/>
          <p:nvPr/>
        </p:nvPicPr>
        <p:blipFill>
          <a:blip r:embed="rId4"/>
          <a:stretch/>
        </p:blipFill>
        <p:spPr>
          <a:xfrm>
            <a:off x="1152360" y="3564720"/>
            <a:ext cx="4176360" cy="3132360"/>
          </a:xfrm>
          <a:prstGeom prst="rect">
            <a:avLst/>
          </a:prstGeom>
          <a:ln>
            <a:noFill/>
          </a:ln>
        </p:spPr>
      </p:pic>
      <p:pic>
        <p:nvPicPr>
          <p:cNvPr id="443" name="Picture 4"/>
          <p:cNvPicPr/>
          <p:nvPr/>
        </p:nvPicPr>
        <p:blipFill>
          <a:blip r:embed="rId5"/>
          <a:srcRect l="2419" t="21895" r="4077" b="20199"/>
          <a:stretch/>
        </p:blipFill>
        <p:spPr>
          <a:xfrm>
            <a:off x="1152360" y="612360"/>
            <a:ext cx="8352720" cy="2952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445" name="CustomShape 1"/>
          <p:cNvSpPr/>
          <p:nvPr/>
        </p:nvSpPr>
        <p:spPr>
          <a:xfrm>
            <a:off x="443160" y="468360"/>
            <a:ext cx="2795400" cy="592920"/>
          </a:xfrm>
          <a:prstGeom prst="rect">
            <a:avLst/>
          </a:prstGeom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wrap="none" lIns="104760" tIns="52560" rIns="104760" bIns="52560">
            <a:spAutoFit/>
          </a:bodyPr>
          <a:lstStyle/>
          <a:p>
            <a:pPr>
              <a:lnSpc>
                <a:spcPct val="100000"/>
              </a:lnSpc>
              <a:spcBef>
                <a:spcPts val="1599"/>
              </a:spcBef>
            </a:pPr>
            <a:r>
              <a:rPr lang="en-US" sz="3200" b="1" strike="noStrike" spc="-1">
                <a:solidFill>
                  <a:srgbClr val="5A6378"/>
                </a:solidFill>
                <a:latin typeface="맑은 고딕"/>
                <a:ea typeface="맑은 고딕"/>
              </a:rPr>
              <a:t>뽕잎의 기능성</a:t>
            </a:r>
            <a:endParaRPr lang="en-US" sz="3200" b="0" strike="noStrike" spc="-1">
              <a:latin typeface="굴림"/>
            </a:endParaRPr>
          </a:p>
        </p:txBody>
      </p:sp>
      <p:sp>
        <p:nvSpPr>
          <p:cNvPr id="446" name="CustomShape 2"/>
          <p:cNvSpPr/>
          <p:nvPr/>
        </p:nvSpPr>
        <p:spPr>
          <a:xfrm>
            <a:off x="864000" y="1548360"/>
            <a:ext cx="8133840" cy="3922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  <a:spcAft>
                <a:spcPts val="1199"/>
              </a:spcAft>
            </a:pPr>
            <a:r>
              <a:rPr lang="en-US" sz="2100" b="1" strike="noStrike" spc="-1">
                <a:solidFill>
                  <a:srgbClr val="000000"/>
                </a:solidFill>
                <a:latin typeface="맑은 고딕"/>
                <a:ea typeface="맑은 고딕"/>
              </a:rPr>
              <a:t>□ 현대과학으로 밝혀진 뽕잎의 효능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뽕잎의 칼슘은 녹차의 6배 많고, 가바는 10배, 루틴은 3.8가 많다.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당뇨병 예방 및 치료 효과 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고혈압, 콜레스테롤 억제 및 동맥경화 예방 효과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중풍(뇌졸중) 예방 효과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중금속을 배출시켜 주는 효과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변비와 변의 냄새를 없애주며 소변보기 편해지는 효과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ct val="15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❍ 피를 깨끗하게 해주는 효과</a:t>
            </a:r>
            <a:endParaRPr lang="en-US" sz="20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48" name="Picture 6"/>
          <p:cNvPicPr/>
          <p:nvPr/>
        </p:nvPicPr>
        <p:blipFill>
          <a:blip r:embed="rId3"/>
          <a:stretch/>
        </p:blipFill>
        <p:spPr>
          <a:xfrm>
            <a:off x="720000" y="1332360"/>
            <a:ext cx="4608000" cy="3460680"/>
          </a:xfrm>
          <a:prstGeom prst="rect">
            <a:avLst/>
          </a:prstGeom>
          <a:ln w="9360">
            <a:noFill/>
          </a:ln>
        </p:spPr>
      </p:pic>
      <p:pic>
        <p:nvPicPr>
          <p:cNvPr id="449" name="그림 4"/>
          <p:cNvPicPr/>
          <p:nvPr/>
        </p:nvPicPr>
        <p:blipFill>
          <a:blip r:embed="rId4"/>
          <a:stretch/>
        </p:blipFill>
        <p:spPr>
          <a:xfrm>
            <a:off x="5328720" y="1332360"/>
            <a:ext cx="4632480" cy="3474360"/>
          </a:xfrm>
          <a:prstGeom prst="rect">
            <a:avLst/>
          </a:prstGeom>
          <a:ln>
            <a:noFill/>
          </a:ln>
        </p:spPr>
      </p:pic>
      <p:sp>
        <p:nvSpPr>
          <p:cNvPr id="450" name="CustomShape 1"/>
          <p:cNvSpPr/>
          <p:nvPr/>
        </p:nvSpPr>
        <p:spPr>
          <a:xfrm>
            <a:off x="1296360" y="5004720"/>
            <a:ext cx="7631640" cy="1404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marL="449280" indent="-448920">
              <a:lnSpc>
                <a:spcPct val="100000"/>
              </a:lnSpc>
              <a:spcBef>
                <a:spcPts val="210"/>
              </a:spcBef>
            </a:pPr>
            <a:r>
              <a:rPr lang="en-US" sz="2100" b="1" strike="noStrike" spc="-1">
                <a:solidFill>
                  <a:srgbClr val="FFFF00"/>
                </a:solidFill>
                <a:latin typeface="굴림"/>
              </a:rPr>
              <a:t> </a:t>
            </a: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뽕잎차는 仙藥 중 제일 귀중한 선약이다</a:t>
            </a:r>
            <a:endParaRPr lang="en-US" sz="21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210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 (일본 榮西 스님이 쓴 喫茶養生記 중에서)</a:t>
            </a:r>
            <a:endParaRPr lang="en-US" sz="21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210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 </a:t>
            </a:r>
            <a:r>
              <a:rPr lang="en-US" sz="1800" b="1" strike="noStrike" spc="-1">
                <a:solidFill>
                  <a:srgbClr val="0070C0"/>
                </a:solidFill>
                <a:latin typeface="굴림"/>
              </a:rPr>
              <a:t>榮西 스님(1141~1215) : 일본 臨濟宗 창시, 建仁寺 개조, 壽福寺 창건, </a:t>
            </a:r>
            <a:endParaRPr lang="en-US" sz="1800" b="0" strike="noStrike" spc="-1">
              <a:latin typeface="굴림"/>
            </a:endParaRPr>
          </a:p>
          <a:p>
            <a:pPr marL="449280" indent="-448920">
              <a:lnSpc>
                <a:spcPct val="100000"/>
              </a:lnSpc>
              <a:spcBef>
                <a:spcPts val="181"/>
              </a:spcBef>
            </a:pPr>
            <a:r>
              <a:rPr lang="en-US" sz="1800" b="1" strike="noStrike" spc="-1">
                <a:solidFill>
                  <a:srgbClr val="0070C0"/>
                </a:solidFill>
                <a:latin typeface="굴림"/>
              </a:rPr>
              <a:t>                                    </a:t>
            </a:r>
            <a:r>
              <a:rPr lang="en-US" sz="1800" b="1" strike="noStrike" spc="-1">
                <a:solidFill>
                  <a:srgbClr val="FF0000"/>
                </a:solidFill>
                <a:latin typeface="굴림"/>
              </a:rPr>
              <a:t>일본 차 문화의 시조로 알려짐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451" name="CustomShape 2"/>
          <p:cNvSpPr/>
          <p:nvPr/>
        </p:nvSpPr>
        <p:spPr>
          <a:xfrm>
            <a:off x="720000" y="540360"/>
            <a:ext cx="3060720" cy="427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>
              <a:lnSpc>
                <a:spcPct val="100000"/>
              </a:lnSpc>
              <a:spcBef>
                <a:spcPts val="1049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뽕나무 산물</a:t>
            </a:r>
            <a:endParaRPr lang="en-US" sz="21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53" name="그림 2"/>
          <p:cNvPicPr/>
          <p:nvPr/>
        </p:nvPicPr>
        <p:blipFill>
          <a:blip r:embed="rId3"/>
          <a:stretch/>
        </p:blipFill>
        <p:spPr>
          <a:xfrm>
            <a:off x="720000" y="1188360"/>
            <a:ext cx="3456000" cy="4635360"/>
          </a:xfrm>
          <a:prstGeom prst="rect">
            <a:avLst/>
          </a:prstGeom>
          <a:ln>
            <a:noFill/>
          </a:ln>
        </p:spPr>
      </p:pic>
      <p:pic>
        <p:nvPicPr>
          <p:cNvPr id="454" name="그림 3"/>
          <p:cNvPicPr/>
          <p:nvPr/>
        </p:nvPicPr>
        <p:blipFill>
          <a:blip r:embed="rId4"/>
          <a:stretch/>
        </p:blipFill>
        <p:spPr>
          <a:xfrm>
            <a:off x="4176360" y="1188360"/>
            <a:ext cx="4627080" cy="4608720"/>
          </a:xfrm>
          <a:prstGeom prst="rect">
            <a:avLst/>
          </a:prstGeom>
          <a:ln>
            <a:noFill/>
          </a:ln>
        </p:spPr>
      </p:pic>
      <p:pic>
        <p:nvPicPr>
          <p:cNvPr id="455" name="그림 6"/>
          <p:cNvPicPr/>
          <p:nvPr/>
        </p:nvPicPr>
        <p:blipFill>
          <a:blip r:embed="rId5"/>
          <a:stretch/>
        </p:blipFill>
        <p:spPr>
          <a:xfrm>
            <a:off x="8929080" y="1548360"/>
            <a:ext cx="1511640" cy="4059000"/>
          </a:xfrm>
          <a:prstGeom prst="rect">
            <a:avLst/>
          </a:prstGeom>
          <a:ln w="9360">
            <a:noFill/>
          </a:ln>
        </p:spPr>
      </p:pic>
      <p:sp>
        <p:nvSpPr>
          <p:cNvPr id="456" name="CustomShape 1"/>
          <p:cNvSpPr/>
          <p:nvPr/>
        </p:nvSpPr>
        <p:spPr>
          <a:xfrm>
            <a:off x="720000" y="540360"/>
            <a:ext cx="3060720" cy="427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>
              <a:lnSpc>
                <a:spcPct val="100000"/>
              </a:lnSpc>
              <a:spcBef>
                <a:spcPts val="1049"/>
              </a:spcBef>
            </a:pPr>
            <a:r>
              <a:rPr lang="en-US" sz="2100" b="1" strike="noStrike" spc="-1">
                <a:solidFill>
                  <a:srgbClr val="000000"/>
                </a:solidFill>
                <a:latin typeface="굴림"/>
              </a:rPr>
              <a:t>뽕나무 산물</a:t>
            </a:r>
            <a:endParaRPr lang="en-US" sz="21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pic>
        <p:nvPicPr>
          <p:cNvPr id="458" name="Picture 4"/>
          <p:cNvPicPr/>
          <p:nvPr/>
        </p:nvPicPr>
        <p:blipFill>
          <a:blip r:embed="rId3"/>
          <a:stretch/>
        </p:blipFill>
        <p:spPr>
          <a:xfrm>
            <a:off x="977040" y="1342800"/>
            <a:ext cx="4748040" cy="3229560"/>
          </a:xfrm>
          <a:prstGeom prst="rect">
            <a:avLst/>
          </a:prstGeom>
          <a:ln w="9360">
            <a:noFill/>
          </a:ln>
        </p:spPr>
      </p:pic>
      <p:sp>
        <p:nvSpPr>
          <p:cNvPr id="459" name="CustomShape 1"/>
          <p:cNvSpPr/>
          <p:nvPr/>
        </p:nvSpPr>
        <p:spPr>
          <a:xfrm>
            <a:off x="1368360" y="4716720"/>
            <a:ext cx="3827520" cy="473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en-US" sz="2400" b="1" strike="noStrike" spc="-1">
                <a:solidFill>
                  <a:srgbClr val="0070C0"/>
                </a:solidFill>
                <a:latin typeface="굴림"/>
              </a:rPr>
              <a:t>상황(桑黃)버섯</a:t>
            </a:r>
            <a:endParaRPr lang="en-US" sz="2400" b="0" strike="noStrike" spc="-1">
              <a:latin typeface="굴림"/>
            </a:endParaRPr>
          </a:p>
        </p:txBody>
      </p:sp>
      <p:pic>
        <p:nvPicPr>
          <p:cNvPr id="460" name="Picture 4"/>
          <p:cNvPicPr/>
          <p:nvPr/>
        </p:nvPicPr>
        <p:blipFill>
          <a:blip r:embed="rId4"/>
          <a:stretch/>
        </p:blipFill>
        <p:spPr>
          <a:xfrm>
            <a:off x="6192720" y="900360"/>
            <a:ext cx="3384000" cy="5164920"/>
          </a:xfrm>
          <a:prstGeom prst="rect">
            <a:avLst/>
          </a:prstGeom>
          <a:ln w="9360">
            <a:noFill/>
          </a:ln>
        </p:spPr>
      </p:pic>
      <p:sp>
        <p:nvSpPr>
          <p:cNvPr id="461" name="CustomShape 2"/>
          <p:cNvSpPr/>
          <p:nvPr/>
        </p:nvSpPr>
        <p:spPr>
          <a:xfrm>
            <a:off x="6048720" y="6301080"/>
            <a:ext cx="3827520" cy="473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960" tIns="53640" rIns="102960" bIns="5364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en-US" sz="2400" b="1" strike="noStrike" spc="-1">
                <a:solidFill>
                  <a:srgbClr val="0070C0"/>
                </a:solidFill>
                <a:latin typeface="굴림"/>
              </a:rPr>
              <a:t>하수상-수양뽕</a:t>
            </a:r>
            <a:endParaRPr lang="en-US" sz="24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463" name="CustomShape 1"/>
          <p:cNvSpPr/>
          <p:nvPr/>
        </p:nvSpPr>
        <p:spPr>
          <a:xfrm>
            <a:off x="382680" y="1874520"/>
            <a:ext cx="10801080" cy="4827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 indent="-216000">
              <a:lnSpc>
                <a:spcPts val="3098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’95년 이후 실크원료 생산보다 누에가루, 동충하초 등 대부분 </a:t>
            </a:r>
            <a:r>
              <a:rPr lang="en-US" sz="2100" b="0" strike="noStrike" spc="-1">
                <a:solidFill>
                  <a:srgbClr val="C00000"/>
                </a:solidFill>
                <a:latin typeface="맑은 고딕"/>
                <a:ea typeface="맑은 고딕"/>
              </a:rPr>
              <a:t>기능성 위주의 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2100" b="0" strike="noStrike" spc="-1">
                <a:solidFill>
                  <a:srgbClr val="C00000"/>
                </a:solidFill>
                <a:latin typeface="맑은 고딕"/>
                <a:ea typeface="맑은 고딕"/>
              </a:rPr>
              <a:t>   양잠산물 생산으로 전환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endParaRPr lang="en-US" sz="2100" b="0" strike="noStrike" spc="-1">
              <a:latin typeface="굴림"/>
            </a:endParaRPr>
          </a:p>
          <a:p>
            <a:pPr indent="-216000">
              <a:lnSpc>
                <a:spcPts val="3098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en-US" sz="2100" b="0" strike="noStrike" spc="-1">
                <a:solidFill>
                  <a:srgbClr val="C00000"/>
                </a:solidFill>
                <a:latin typeface="맑은 고딕"/>
                <a:ea typeface="맑은 고딕"/>
              </a:rPr>
              <a:t>’오디‘가 건강기능식품</a:t>
            </a: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(노화억제물질 구명, ‘04)으로 각광을 받으면서 ‘07년이후 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   재배면적과 생산량이 크게 증가하였으나 ’14년 이후 감소추세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     </a:t>
            </a:r>
            <a:r>
              <a:rPr lang="en-US" sz="2100" b="1" strike="noStrike" spc="-1">
                <a:solidFill>
                  <a:srgbClr val="0070C0"/>
                </a:solidFill>
                <a:latin typeface="맑은 고딕"/>
                <a:ea typeface="맑은 고딕"/>
              </a:rPr>
              <a:t>- 오디 재배면적 : ('07) 744ha → (‘14) 1,689 → (‘16) 1,499  → (‘17) 1,309 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1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        </a:t>
            </a:r>
            <a:r>
              <a:rPr lang="en-US" sz="2100" b="1" strike="noStrike" spc="-1">
                <a:solidFill>
                  <a:srgbClr val="0070C0"/>
                </a:solidFill>
                <a:latin typeface="맑은 고딕"/>
                <a:ea typeface="맑은 고딕"/>
              </a:rPr>
              <a:t>- 오디 재배농가 : ('07) 2,816호 → (‘14) 7,957 → (‘16) 4,845  → (‘17) 4,182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2100" b="1" strike="noStrike" spc="-1">
                <a:solidFill>
                  <a:srgbClr val="0070C0"/>
                </a:solidFill>
                <a:latin typeface="맑은 고딕"/>
                <a:ea typeface="맑은 고딕"/>
              </a:rPr>
              <a:t>     - 오디 생산량 : (’07) 2,050톤 → (‘14) 5,398 → (‘16) 6,400</a:t>
            </a:r>
            <a:r>
              <a:rPr lang="en-US" sz="2400" b="1" strike="noStrike" spc="-1">
                <a:solidFill>
                  <a:srgbClr val="0070C0"/>
                </a:solidFill>
                <a:latin typeface="맑은 고딕"/>
                <a:ea typeface="맑은 고딕"/>
              </a:rPr>
              <a:t> → (‘17) 5,637</a:t>
            </a:r>
            <a:endParaRPr lang="en-US" sz="24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endParaRPr lang="en-US" sz="2400" b="0" strike="noStrike" spc="-1">
              <a:latin typeface="굴림"/>
            </a:endParaRPr>
          </a:p>
          <a:p>
            <a:pPr indent="-216000">
              <a:lnSpc>
                <a:spcPts val="3098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  기능성 양잠산물의 생산액 규모 : </a:t>
            </a:r>
            <a:r>
              <a:rPr lang="en-US" sz="2300" b="1" strike="noStrike" spc="-1">
                <a:solidFill>
                  <a:srgbClr val="00B050"/>
                </a:solidFill>
                <a:latin typeface="맑은 고딕"/>
                <a:ea typeface="맑은 고딕"/>
              </a:rPr>
              <a:t>548억원 수준</a:t>
            </a: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en-US" sz="2300" b="1" strike="noStrike" spc="-1">
                <a:solidFill>
                  <a:srgbClr val="FF0000"/>
                </a:solidFill>
                <a:latin typeface="맑은 고딕"/>
                <a:ea typeface="맑은 고딕"/>
              </a:rPr>
              <a:t>(’17년 기준) </a:t>
            </a:r>
            <a:endParaRPr lang="en-US" sz="23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     </a:t>
            </a: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- 누에산물(’17) : 누에가루․생누에, 누에고치, 冬蟲夏草․蠶糞 등 79억원, </a:t>
            </a:r>
            <a:endParaRPr lang="en-US" sz="2100" b="0" strike="noStrike" spc="-1">
              <a:latin typeface="굴림"/>
            </a:endParaRPr>
          </a:p>
          <a:p>
            <a:pPr>
              <a:lnSpc>
                <a:spcPts val="3098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      </a:t>
            </a:r>
            <a:r>
              <a:rPr lang="en-US" sz="21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- 뽕산물생산(’17) : 오디 456억원, 뽕잎 13억원</a:t>
            </a:r>
            <a:endParaRPr lang="en-US" sz="2100" b="0" strike="noStrike" spc="-1">
              <a:latin typeface="굴림"/>
            </a:endParaRPr>
          </a:p>
        </p:txBody>
      </p:sp>
      <p:sp>
        <p:nvSpPr>
          <p:cNvPr id="464" name="CustomShape 2"/>
          <p:cNvSpPr/>
          <p:nvPr/>
        </p:nvSpPr>
        <p:spPr>
          <a:xfrm>
            <a:off x="360000" y="1151640"/>
            <a:ext cx="3253320" cy="48276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E5CB7D"/>
              </a:gs>
              <a:gs pos="100000">
                <a:srgbClr val="CC9900"/>
              </a:gs>
            </a:gsLst>
            <a:lin ang="27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3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기능성 양잠산업</a:t>
            </a:r>
            <a:endParaRPr lang="en-US" sz="2300" b="0" strike="noStrike" spc="-1">
              <a:latin typeface="굴림"/>
            </a:endParaRPr>
          </a:p>
        </p:txBody>
      </p:sp>
      <p:sp>
        <p:nvSpPr>
          <p:cNvPr id="465" name="CustomShape 3"/>
          <p:cNvSpPr/>
          <p:nvPr/>
        </p:nvSpPr>
        <p:spPr>
          <a:xfrm>
            <a:off x="542880" y="144000"/>
            <a:ext cx="9720720" cy="82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3600" b="0" strike="noStrike" spc="-1">
                <a:solidFill>
                  <a:srgbClr val="3C2B00"/>
                </a:solidFill>
                <a:latin typeface="HY울릉도B"/>
                <a:ea typeface="HY울릉도B"/>
              </a:rPr>
              <a:t>2-2 기능성 양잠산물 생산현황</a:t>
            </a:r>
            <a:endParaRPr lang="en-US" sz="36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그림 9"/>
          <p:cNvPicPr/>
          <p:nvPr/>
        </p:nvPicPr>
        <p:blipFill>
          <a:blip r:embed="rId2"/>
          <a:srcRect t="5241"/>
          <a:stretch/>
        </p:blipFill>
        <p:spPr>
          <a:xfrm>
            <a:off x="0" y="0"/>
            <a:ext cx="10801080" cy="7561080"/>
          </a:xfrm>
          <a:prstGeom prst="rect">
            <a:avLst/>
          </a:prstGeom>
          <a:ln>
            <a:noFill/>
          </a:ln>
        </p:spPr>
      </p:pic>
      <p:graphicFrame>
        <p:nvGraphicFramePr>
          <p:cNvPr id="467" name="Table 1"/>
          <p:cNvGraphicFramePr/>
          <p:nvPr>
            <p:extLst>
              <p:ext uri="{D42A27DB-BD31-4B8C-83A1-F6EECF244321}">
                <p14:modId xmlns:p14="http://schemas.microsoft.com/office/powerpoint/2010/main" val="1088523810"/>
              </p:ext>
            </p:extLst>
          </p:nvPr>
        </p:nvGraphicFramePr>
        <p:xfrm>
          <a:off x="432000" y="1476360"/>
          <a:ext cx="10080720" cy="4104000"/>
        </p:xfrm>
        <a:graphic>
          <a:graphicData uri="http://schemas.openxmlformats.org/drawingml/2006/table">
            <a:tbl>
              <a:tblPr/>
              <a:tblGrid>
                <a:gridCol w="2885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1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3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856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구 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2014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2015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2016(A)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2017(B)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B/A(%)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32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누에사육농가(호)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980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870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816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735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90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32" dirty="0" err="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누에용</a:t>
                      </a:r>
                      <a:r>
                        <a:rPr lang="en-US" sz="2400" b="0" strike="noStrike" spc="-32" dirty="0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sz="2400" b="0" strike="noStrike" spc="-32" dirty="0" err="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뽕밭면적</a:t>
                      </a:r>
                      <a:r>
                        <a:rPr lang="en-US" sz="2400" b="0" strike="noStrike" spc="-32" dirty="0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(ha)</a:t>
                      </a:r>
                      <a:endParaRPr lang="en-US" sz="2400" b="0" strike="noStrike" spc="-1" dirty="0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 dirty="0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2400" b="0" strike="noStrike" spc="-1" dirty="0" err="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호당</a:t>
                      </a:r>
                      <a:r>
                        <a:rPr lang="en-US" sz="2400" b="0" strike="noStrike" spc="-1" dirty="0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 </a:t>
                      </a:r>
                      <a:r>
                        <a:rPr lang="en-US" sz="2400" b="0" strike="noStrike" spc="-1" dirty="0" err="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뽕밭면적</a:t>
                      </a:r>
                      <a:r>
                        <a:rPr lang="en-US" sz="2400" b="0" strike="noStrike" spc="-1" dirty="0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)</a:t>
                      </a:r>
                      <a:endParaRPr lang="en-US" sz="2400" b="0" strike="noStrike" spc="-1" dirty="0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565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(0.58)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559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(0.64)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579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(0.71)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480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(0.65)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82.9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누에사육량(상자)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15,648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14,489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11,980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11,624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 dirty="0">
                          <a:solidFill>
                            <a:srgbClr val="000000"/>
                          </a:solidFill>
                          <a:latin typeface="휴먼명조"/>
                        </a:rPr>
                        <a:t>97</a:t>
                      </a:r>
                      <a:endParaRPr lang="en-US" sz="2400" b="0" strike="noStrike" spc="-1" dirty="0">
                        <a:latin typeface="굴림"/>
                      </a:endParaRPr>
                    </a:p>
                  </a:txBody>
                  <a:tcPr marL="17640" marR="1764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68" name="CustomShape 2"/>
          <p:cNvSpPr/>
          <p:nvPr/>
        </p:nvSpPr>
        <p:spPr>
          <a:xfrm>
            <a:off x="360000" y="489240"/>
            <a:ext cx="3253320" cy="48276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E5CB7D"/>
              </a:gs>
              <a:gs pos="100000">
                <a:srgbClr val="CC9900"/>
              </a:gs>
            </a:gsLst>
            <a:lin ang="27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3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누에 사육현황</a:t>
            </a:r>
            <a:endParaRPr lang="en-US" sz="2300" b="0" strike="noStrike" spc="-1">
              <a:latin typeface="굴림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5184720" y="6517080"/>
            <a:ext cx="5400360" cy="34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농림축산식품부(2017년 기준)</a:t>
            </a:r>
            <a:endParaRPr lang="en-US" sz="16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그림 9"/>
          <p:cNvPicPr/>
          <p:nvPr/>
        </p:nvPicPr>
        <p:blipFill>
          <a:blip r:embed="rId2"/>
          <a:srcRect t="5241"/>
          <a:stretch/>
        </p:blipFill>
        <p:spPr>
          <a:xfrm>
            <a:off x="270" y="183"/>
            <a:ext cx="10801080" cy="7561080"/>
          </a:xfrm>
          <a:prstGeom prst="rect">
            <a:avLst/>
          </a:prstGeom>
          <a:ln>
            <a:noFill/>
          </a:ln>
        </p:spPr>
      </p:pic>
      <p:sp>
        <p:nvSpPr>
          <p:cNvPr id="471" name="CustomShape 1"/>
          <p:cNvSpPr/>
          <p:nvPr/>
        </p:nvSpPr>
        <p:spPr>
          <a:xfrm>
            <a:off x="216000" y="457383"/>
            <a:ext cx="3253320" cy="48276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E5CB7D"/>
              </a:gs>
              <a:gs pos="100000">
                <a:srgbClr val="CC9900"/>
              </a:gs>
            </a:gsLst>
            <a:lin ang="27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4760" tIns="52560" rIns="104760" bIns="525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300" b="0" strike="noStrike" spc="-1">
                <a:solidFill>
                  <a:srgbClr val="000000"/>
                </a:solidFill>
                <a:latin typeface="맑은 고딕"/>
                <a:ea typeface="맑은 고딕"/>
              </a:rPr>
              <a:t>누에 사육현황</a:t>
            </a:r>
            <a:endParaRPr lang="en-US" sz="2300" b="0" strike="noStrike" spc="-1">
              <a:latin typeface="굴림"/>
            </a:endParaRPr>
          </a:p>
        </p:txBody>
      </p:sp>
      <p:sp>
        <p:nvSpPr>
          <p:cNvPr id="472" name="CustomShape 2"/>
          <p:cNvSpPr/>
          <p:nvPr/>
        </p:nvSpPr>
        <p:spPr>
          <a:xfrm>
            <a:off x="4968720" y="6877080"/>
            <a:ext cx="5472360" cy="34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농림축산식품부(2017년 기준)</a:t>
            </a:r>
            <a:endParaRPr lang="en-US" sz="1600" b="0" strike="noStrike" spc="-1">
              <a:latin typeface="굴림"/>
            </a:endParaRPr>
          </a:p>
        </p:txBody>
      </p:sp>
      <p:graphicFrame>
        <p:nvGraphicFramePr>
          <p:cNvPr id="473" name="Table 3"/>
          <p:cNvGraphicFramePr/>
          <p:nvPr>
            <p:extLst>
              <p:ext uri="{D42A27DB-BD31-4B8C-83A1-F6EECF244321}">
                <p14:modId xmlns:p14="http://schemas.microsoft.com/office/powerpoint/2010/main" val="2343802272"/>
              </p:ext>
            </p:extLst>
          </p:nvPr>
        </p:nvGraphicFramePr>
        <p:xfrm>
          <a:off x="216000" y="1033560"/>
          <a:ext cx="10152720" cy="5843520"/>
        </p:xfrm>
        <a:graphic>
          <a:graphicData uri="http://schemas.openxmlformats.org/drawingml/2006/table">
            <a:tbl>
              <a:tblPr/>
              <a:tblGrid>
                <a:gridCol w="132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1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0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09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84280">
                <a:tc rowSpan="2"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1131"/>
                        </a:spcBef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구 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2016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2017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B/A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(%)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16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292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생산량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단가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원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생산액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(A)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백만원</a:t>
                      </a: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생산량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단가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원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생산액</a:t>
                      </a: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(B)</a:t>
                      </a:r>
                      <a:endParaRPr lang="en-US" sz="2400" b="0" strike="noStrike" spc="-1">
                        <a:latin typeface="굴림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백만원</a:t>
                      </a: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  <a:ea typeface="휴먼명조"/>
                        </a:rPr>
                        <a:t>)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CE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누에고치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13,696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60,000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822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14,209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57,500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817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99.4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건조누에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36,633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109,000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3,993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35,871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106,540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3,822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95.7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생누에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143,334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13,430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1,925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163,189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13,140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2,144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111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동충하초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2,731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200,000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546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2,692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200,000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538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98.5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수번데기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5,099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156,670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799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3,079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156,670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482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60.3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잠 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5,219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16,000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84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3,837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16,000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61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72.6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6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맑은 고딕"/>
                          <a:ea typeface="휴먼명조"/>
                        </a:rPr>
                        <a:t>합계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206,712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-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8,169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222,877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휴먼명조"/>
                        </a:rPr>
                        <a:t>-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strike="noStrike" spc="-1">
                          <a:solidFill>
                            <a:srgbClr val="0000FF"/>
                          </a:solidFill>
                          <a:latin typeface="휴먼명조"/>
                        </a:rPr>
                        <a:t>7,864</a:t>
                      </a:r>
                      <a:endParaRPr lang="en-US" sz="2400" b="0" strike="noStrike" spc="-1">
                        <a:latin typeface="굴림"/>
                      </a:endParaRPr>
                    </a:p>
                  </a:txBody>
                  <a:tcPr marL="9360" marR="9360">
                    <a:lnL w="288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strike="noStrike" spc="-1" dirty="0">
                          <a:solidFill>
                            <a:srgbClr val="000000"/>
                          </a:solidFill>
                          <a:latin typeface="휴먼명조"/>
                        </a:rPr>
                        <a:t>-</a:t>
                      </a:r>
                      <a:endParaRPr lang="en-US" sz="2400" b="0" strike="noStrike" spc="-1" dirty="0">
                        <a:latin typeface="굴림"/>
                      </a:endParaRPr>
                    </a:p>
                  </a:txBody>
                  <a:tcPr marL="9360" marR="9360">
                    <a:lnL w="21600">
                      <a:solidFill>
                        <a:srgbClr val="000000"/>
                      </a:solidFill>
                    </a:lnL>
                    <a:lnR w="21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16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그림 67"/>
          <p:cNvPicPr/>
          <p:nvPr/>
        </p:nvPicPr>
        <p:blipFill>
          <a:blip r:embed="rId3"/>
          <a:srcRect t="6193"/>
          <a:stretch/>
        </p:blipFill>
        <p:spPr>
          <a:xfrm>
            <a:off x="0" y="0"/>
            <a:ext cx="10801080" cy="7344720"/>
          </a:xfrm>
          <a:prstGeom prst="rect">
            <a:avLst/>
          </a:prstGeom>
          <a:ln>
            <a:noFill/>
          </a:ln>
        </p:spPr>
      </p:pic>
      <p:sp>
        <p:nvSpPr>
          <p:cNvPr id="475" name="TextShape 1"/>
          <p:cNvSpPr txBox="1"/>
          <p:nvPr/>
        </p:nvSpPr>
        <p:spPr>
          <a:xfrm>
            <a:off x="542880" y="0"/>
            <a:ext cx="9720720" cy="1260000"/>
          </a:xfrm>
          <a:prstGeom prst="rect">
            <a:avLst/>
          </a:prstGeom>
          <a:noFill/>
          <a:ln>
            <a:noFill/>
          </a:ln>
        </p:spPr>
        <p:txBody>
          <a:bodyPr lIns="104760" tIns="52560" rIns="104760" bIns="52560"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o-KR" sz="3600" b="0" strike="noStrike" spc="-1" dirty="0">
                <a:solidFill>
                  <a:srgbClr val="3C2B00"/>
                </a:solidFill>
                <a:latin typeface="HY울릉도B"/>
                <a:ea typeface="HY울릉도B"/>
              </a:rPr>
              <a:t>2-</a:t>
            </a:r>
            <a:r>
              <a:rPr lang="en-US" altLang="ko-KR" sz="3600" b="0" strike="noStrike" spc="-1" dirty="0">
                <a:solidFill>
                  <a:srgbClr val="3C2B00"/>
                </a:solidFill>
                <a:latin typeface="HY울릉도B"/>
                <a:ea typeface="HY울릉도B"/>
              </a:rPr>
              <a:t>3</a:t>
            </a:r>
            <a:r>
              <a:rPr lang="ko-KR" sz="3600" b="0" strike="noStrike" spc="-1" dirty="0">
                <a:solidFill>
                  <a:srgbClr val="3C2B00"/>
                </a:solidFill>
                <a:latin typeface="HY울릉도B"/>
                <a:ea typeface="HY울릉도B"/>
              </a:rPr>
              <a:t> 기능성 양잠산물 생산현황</a:t>
            </a:r>
            <a:endParaRPr lang="ko-KR" sz="3600" b="0" strike="noStrike" spc="-1" dirty="0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476" name="CustomShape 2"/>
          <p:cNvSpPr/>
          <p:nvPr/>
        </p:nvSpPr>
        <p:spPr>
          <a:xfrm>
            <a:off x="5118480" y="6877080"/>
            <a:ext cx="5682600" cy="34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농림축산식품부(2017년 기준)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477" name="CustomShape 3"/>
          <p:cNvSpPr/>
          <p:nvPr/>
        </p:nvSpPr>
        <p:spPr>
          <a:xfrm>
            <a:off x="2813760" y="2308320"/>
            <a:ext cx="5938560" cy="3592800"/>
          </a:xfrm>
          <a:prstGeom prst="ellipse">
            <a:avLst/>
          </a:prstGeom>
          <a:solidFill>
            <a:srgbClr val="292929">
              <a:alpha val="30000"/>
            </a:srgbClr>
          </a:solidFill>
          <a:ln w="9360" cap="rnd">
            <a:solidFill>
              <a:schemeClr val="bg1"/>
            </a:solidFill>
            <a:custDash>
              <a:ds d="500000" sp="4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78" name="Group 4"/>
          <p:cNvGrpSpPr/>
          <p:nvPr/>
        </p:nvGrpSpPr>
        <p:grpSpPr>
          <a:xfrm>
            <a:off x="8115480" y="3528720"/>
            <a:ext cx="2002680" cy="1378080"/>
            <a:chOff x="8115480" y="3528720"/>
            <a:chExt cx="2002680" cy="1378080"/>
          </a:xfrm>
        </p:grpSpPr>
        <p:sp>
          <p:nvSpPr>
            <p:cNvPr id="479" name="CustomShape 5"/>
            <p:cNvSpPr/>
            <p:nvPr/>
          </p:nvSpPr>
          <p:spPr>
            <a:xfrm>
              <a:off x="8115480" y="3528720"/>
              <a:ext cx="2002680" cy="1378080"/>
            </a:xfrm>
            <a:prstGeom prst="ellipse">
              <a:avLst/>
            </a:prstGeom>
            <a:gradFill rotWithShape="0">
              <a:gsLst>
                <a:gs pos="0">
                  <a:srgbClr val="765E00"/>
                </a:gs>
                <a:gs pos="100000">
                  <a:srgbClr val="FFCC00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0" name="CustomShape 6"/>
            <p:cNvSpPr/>
            <p:nvPr/>
          </p:nvSpPr>
          <p:spPr>
            <a:xfrm>
              <a:off x="8141040" y="3546360"/>
              <a:ext cx="1956960" cy="1342440"/>
            </a:xfrm>
            <a:prstGeom prst="ellipse">
              <a:avLst/>
            </a:prstGeom>
            <a:gradFill rotWithShape="0">
              <a:gsLst>
                <a:gs pos="0">
                  <a:srgbClr val="FFCC00">
                    <a:alpha val="0"/>
                  </a:srgbClr>
                </a:gs>
                <a:gs pos="100000">
                  <a:srgbClr val="FFEDA6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1" name="CustomShape 7"/>
            <p:cNvSpPr/>
            <p:nvPr/>
          </p:nvSpPr>
          <p:spPr>
            <a:xfrm>
              <a:off x="8187120" y="3589920"/>
              <a:ext cx="1861920" cy="1255680"/>
            </a:xfrm>
            <a:prstGeom prst="ellipse">
              <a:avLst/>
            </a:prstGeom>
            <a:gradFill rotWithShape="0">
              <a:gsLst>
                <a:gs pos="0">
                  <a:srgbClr val="CAA200"/>
                </a:gs>
                <a:gs pos="100000">
                  <a:srgbClr val="FFCC00">
                    <a:alpha val="4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2" name="CustomShape 8"/>
            <p:cNvSpPr/>
            <p:nvPr/>
          </p:nvSpPr>
          <p:spPr>
            <a:xfrm>
              <a:off x="8290800" y="3540240"/>
              <a:ext cx="1657440" cy="101880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CC00">
                    <a:alpha val="3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483" name="Group 9"/>
          <p:cNvGrpSpPr/>
          <p:nvPr/>
        </p:nvGrpSpPr>
        <p:grpSpPr>
          <a:xfrm>
            <a:off x="7041600" y="4816800"/>
            <a:ext cx="2126880" cy="1457280"/>
            <a:chOff x="7041600" y="4816800"/>
            <a:chExt cx="2126880" cy="1457280"/>
          </a:xfrm>
        </p:grpSpPr>
        <p:sp>
          <p:nvSpPr>
            <p:cNvPr id="484" name="CustomShape 10"/>
            <p:cNvSpPr/>
            <p:nvPr/>
          </p:nvSpPr>
          <p:spPr>
            <a:xfrm>
              <a:off x="7054920" y="4816800"/>
              <a:ext cx="2113560" cy="1457280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5" name="CustomShape 11"/>
            <p:cNvSpPr/>
            <p:nvPr/>
          </p:nvSpPr>
          <p:spPr>
            <a:xfrm>
              <a:off x="7041600" y="4834800"/>
              <a:ext cx="2064600" cy="1420560"/>
            </a:xfrm>
            <a:prstGeom prst="ellipse">
              <a:avLst/>
            </a:prstGeom>
            <a:gradFill rotWithShape="0">
              <a:gsLst>
                <a:gs pos="0">
                  <a:srgbClr val="0099FF">
                    <a:alpha val="0"/>
                  </a:srgb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6" name="CustomShape 12"/>
            <p:cNvSpPr/>
            <p:nvPr/>
          </p:nvSpPr>
          <p:spPr>
            <a:xfrm>
              <a:off x="7143120" y="4880520"/>
              <a:ext cx="1963080" cy="1329480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7" name="CustomShape 13"/>
            <p:cNvSpPr/>
            <p:nvPr/>
          </p:nvSpPr>
          <p:spPr>
            <a:xfrm>
              <a:off x="7200720" y="4838040"/>
              <a:ext cx="1750680" cy="107676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488" name="Group 14"/>
          <p:cNvGrpSpPr/>
          <p:nvPr/>
        </p:nvGrpSpPr>
        <p:grpSpPr>
          <a:xfrm>
            <a:off x="5028480" y="5358960"/>
            <a:ext cx="2126520" cy="1457280"/>
            <a:chOff x="5028480" y="5358960"/>
            <a:chExt cx="2126520" cy="1457280"/>
          </a:xfrm>
        </p:grpSpPr>
        <p:sp>
          <p:nvSpPr>
            <p:cNvPr id="489" name="CustomShape 15"/>
            <p:cNvSpPr/>
            <p:nvPr/>
          </p:nvSpPr>
          <p:spPr>
            <a:xfrm>
              <a:off x="5041440" y="5358960"/>
              <a:ext cx="2113560" cy="1457280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0" name="CustomShape 16"/>
            <p:cNvSpPr/>
            <p:nvPr/>
          </p:nvSpPr>
          <p:spPr>
            <a:xfrm>
              <a:off x="5028480" y="5377320"/>
              <a:ext cx="2064600" cy="1420560"/>
            </a:xfrm>
            <a:prstGeom prst="ellipse">
              <a:avLst/>
            </a:prstGeom>
            <a:gradFill rotWithShape="0">
              <a:gsLst>
                <a:gs pos="0">
                  <a:srgbClr val="0099FF">
                    <a:alpha val="0"/>
                  </a:srgb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1" name="CustomShape 17"/>
            <p:cNvSpPr/>
            <p:nvPr/>
          </p:nvSpPr>
          <p:spPr>
            <a:xfrm>
              <a:off x="5130000" y="5423040"/>
              <a:ext cx="1963080" cy="1329480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2" name="CustomShape 18"/>
            <p:cNvSpPr/>
            <p:nvPr/>
          </p:nvSpPr>
          <p:spPr>
            <a:xfrm>
              <a:off x="5187600" y="5380560"/>
              <a:ext cx="1750680" cy="107676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493" name="Group 19"/>
          <p:cNvGrpSpPr/>
          <p:nvPr/>
        </p:nvGrpSpPr>
        <p:grpSpPr>
          <a:xfrm>
            <a:off x="2948040" y="5087880"/>
            <a:ext cx="2117880" cy="1454040"/>
            <a:chOff x="2948040" y="5087880"/>
            <a:chExt cx="2117880" cy="1454040"/>
          </a:xfrm>
        </p:grpSpPr>
        <p:sp>
          <p:nvSpPr>
            <p:cNvPr id="494" name="CustomShape 20"/>
            <p:cNvSpPr/>
            <p:nvPr/>
          </p:nvSpPr>
          <p:spPr>
            <a:xfrm>
              <a:off x="2948040" y="5087880"/>
              <a:ext cx="2117880" cy="1454040"/>
            </a:xfrm>
            <a:prstGeom prst="ellipse">
              <a:avLst/>
            </a:prstGeom>
            <a:gradFill rotWithShape="0">
              <a:gsLst>
                <a:gs pos="0">
                  <a:srgbClr val="004776"/>
                </a:gs>
                <a:gs pos="100000">
                  <a:srgbClr val="0099FF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5" name="CustomShape 21"/>
            <p:cNvSpPr/>
            <p:nvPr/>
          </p:nvSpPr>
          <p:spPr>
            <a:xfrm>
              <a:off x="2972160" y="5106600"/>
              <a:ext cx="2069280" cy="1416600"/>
            </a:xfrm>
            <a:prstGeom prst="ellipse">
              <a:avLst/>
            </a:prstGeom>
            <a:gradFill rotWithShape="0">
              <a:gsLst>
                <a:gs pos="0">
                  <a:srgbClr val="0099FF">
                    <a:alpha val="0"/>
                  </a:srgbClr>
                </a:gs>
                <a:gs pos="100000">
                  <a:srgbClr val="A6DBFF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6" name="CustomShape 22"/>
            <p:cNvSpPr/>
            <p:nvPr/>
          </p:nvSpPr>
          <p:spPr>
            <a:xfrm>
              <a:off x="3024000" y="5152320"/>
              <a:ext cx="1968840" cy="1325160"/>
            </a:xfrm>
            <a:prstGeom prst="ellipse">
              <a:avLst/>
            </a:prstGeom>
            <a:gradFill rotWithShape="0">
              <a:gsLst>
                <a:gs pos="0">
                  <a:srgbClr val="0079CA"/>
                </a:gs>
                <a:gs pos="100000">
                  <a:srgbClr val="0099FF">
                    <a:alpha val="4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7" name="CustomShape 23"/>
            <p:cNvSpPr/>
            <p:nvPr/>
          </p:nvSpPr>
          <p:spPr>
            <a:xfrm>
              <a:off x="3133440" y="5108760"/>
              <a:ext cx="1752480" cy="107496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FF">
                    <a:alpha val="3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98" name="CustomShape 24"/>
          <p:cNvSpPr/>
          <p:nvPr/>
        </p:nvSpPr>
        <p:spPr>
          <a:xfrm>
            <a:off x="10329840" y="3168720"/>
            <a:ext cx="360" cy="583920"/>
          </a:xfrm>
          <a:prstGeom prst="rect">
            <a:avLst/>
          </a:prstGeom>
          <a:noFill/>
          <a:ln w="9360">
            <a:noFill/>
          </a:ln>
          <a:effectLst>
            <a:outerShdw dist="35638" dir="2700000" algn="ctr" rotWithShape="0">
              <a:schemeClr val="tx1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99" name="Group 25"/>
          <p:cNvGrpSpPr/>
          <p:nvPr/>
        </p:nvGrpSpPr>
        <p:grpSpPr>
          <a:xfrm>
            <a:off x="7310160" y="2240280"/>
            <a:ext cx="2002680" cy="1378080"/>
            <a:chOff x="7310160" y="2240280"/>
            <a:chExt cx="2002680" cy="1378080"/>
          </a:xfrm>
        </p:grpSpPr>
        <p:sp>
          <p:nvSpPr>
            <p:cNvPr id="500" name="CustomShape 26"/>
            <p:cNvSpPr/>
            <p:nvPr/>
          </p:nvSpPr>
          <p:spPr>
            <a:xfrm>
              <a:off x="7310160" y="2240280"/>
              <a:ext cx="2002680" cy="1378080"/>
            </a:xfrm>
            <a:prstGeom prst="ellipse">
              <a:avLst/>
            </a:prstGeom>
            <a:gradFill rotWithShape="0">
              <a:gsLst>
                <a:gs pos="0">
                  <a:srgbClr val="765E00"/>
                </a:gs>
                <a:gs pos="100000">
                  <a:srgbClr val="FFCC00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1" name="CustomShape 27"/>
            <p:cNvSpPr/>
            <p:nvPr/>
          </p:nvSpPr>
          <p:spPr>
            <a:xfrm>
              <a:off x="7336080" y="2258280"/>
              <a:ext cx="1956960" cy="1342440"/>
            </a:xfrm>
            <a:prstGeom prst="ellipse">
              <a:avLst/>
            </a:prstGeom>
            <a:gradFill rotWithShape="0">
              <a:gsLst>
                <a:gs pos="0">
                  <a:srgbClr val="FFCC00">
                    <a:alpha val="0"/>
                  </a:srgbClr>
                </a:gs>
                <a:gs pos="100000">
                  <a:srgbClr val="FFEDA6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2" name="CustomShape 28"/>
            <p:cNvSpPr/>
            <p:nvPr/>
          </p:nvSpPr>
          <p:spPr>
            <a:xfrm>
              <a:off x="7381800" y="2301480"/>
              <a:ext cx="1861920" cy="1255680"/>
            </a:xfrm>
            <a:prstGeom prst="ellipse">
              <a:avLst/>
            </a:prstGeom>
            <a:gradFill rotWithShape="0">
              <a:gsLst>
                <a:gs pos="0">
                  <a:srgbClr val="CAA200"/>
                </a:gs>
                <a:gs pos="100000">
                  <a:srgbClr val="FFCC00">
                    <a:alpha val="4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3" name="CustomShape 29"/>
            <p:cNvSpPr/>
            <p:nvPr/>
          </p:nvSpPr>
          <p:spPr>
            <a:xfrm>
              <a:off x="7485480" y="2252160"/>
              <a:ext cx="1657440" cy="101880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CC00">
                    <a:alpha val="3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504" name="Group 30"/>
          <p:cNvGrpSpPr/>
          <p:nvPr/>
        </p:nvGrpSpPr>
        <p:grpSpPr>
          <a:xfrm>
            <a:off x="1471680" y="4003200"/>
            <a:ext cx="2113560" cy="1457280"/>
            <a:chOff x="1471680" y="4003200"/>
            <a:chExt cx="2113560" cy="1457280"/>
          </a:xfrm>
        </p:grpSpPr>
        <p:sp>
          <p:nvSpPr>
            <p:cNvPr id="505" name="CustomShape 31"/>
            <p:cNvSpPr/>
            <p:nvPr/>
          </p:nvSpPr>
          <p:spPr>
            <a:xfrm>
              <a:off x="1471680" y="4003200"/>
              <a:ext cx="2113560" cy="1457280"/>
            </a:xfrm>
            <a:prstGeom prst="ellipse">
              <a:avLst/>
            </a:prstGeom>
            <a:gradFill rotWithShape="0">
              <a:gsLst>
                <a:gs pos="0">
                  <a:srgbClr val="004776"/>
                </a:gs>
                <a:gs pos="100000">
                  <a:srgbClr val="0099FF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6" name="CustomShape 32"/>
            <p:cNvSpPr/>
            <p:nvPr/>
          </p:nvSpPr>
          <p:spPr>
            <a:xfrm>
              <a:off x="1495800" y="4021920"/>
              <a:ext cx="2064960" cy="1419480"/>
            </a:xfrm>
            <a:prstGeom prst="ellipse">
              <a:avLst/>
            </a:prstGeom>
            <a:gradFill rotWithShape="0">
              <a:gsLst>
                <a:gs pos="0">
                  <a:srgbClr val="0099FF">
                    <a:alpha val="0"/>
                  </a:srgbClr>
                </a:gs>
                <a:gs pos="100000">
                  <a:srgbClr val="A6DBFF"/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7" name="CustomShape 33"/>
            <p:cNvSpPr/>
            <p:nvPr/>
          </p:nvSpPr>
          <p:spPr>
            <a:xfrm>
              <a:off x="1547640" y="4068000"/>
              <a:ext cx="1964520" cy="1327680"/>
            </a:xfrm>
            <a:prstGeom prst="ellipse">
              <a:avLst/>
            </a:prstGeom>
            <a:gradFill rotWithShape="0">
              <a:gsLst>
                <a:gs pos="0">
                  <a:srgbClr val="0079CA"/>
                </a:gs>
                <a:gs pos="100000">
                  <a:srgbClr val="0099FF">
                    <a:alpha val="4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8" name="CustomShape 34"/>
            <p:cNvSpPr/>
            <p:nvPr/>
          </p:nvSpPr>
          <p:spPr>
            <a:xfrm>
              <a:off x="1656720" y="4024080"/>
              <a:ext cx="1748880" cy="107712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FF">
                    <a:alpha val="38000"/>
                  </a:srgbClr>
                </a:gs>
              </a:gsLst>
              <a:lin ang="5400000"/>
            </a:gra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509" name="Group 35"/>
          <p:cNvGrpSpPr/>
          <p:nvPr/>
        </p:nvGrpSpPr>
        <p:grpSpPr>
          <a:xfrm>
            <a:off x="1702080" y="2548440"/>
            <a:ext cx="2117880" cy="1454040"/>
            <a:chOff x="1702080" y="2548440"/>
            <a:chExt cx="2117880" cy="1454040"/>
          </a:xfrm>
        </p:grpSpPr>
        <p:sp>
          <p:nvSpPr>
            <p:cNvPr id="510" name="CustomShape 36"/>
            <p:cNvSpPr/>
            <p:nvPr/>
          </p:nvSpPr>
          <p:spPr>
            <a:xfrm>
              <a:off x="1702080" y="2548440"/>
              <a:ext cx="2117880" cy="145404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1" name="CustomShape 37"/>
            <p:cNvSpPr/>
            <p:nvPr/>
          </p:nvSpPr>
          <p:spPr>
            <a:xfrm>
              <a:off x="1733040" y="2566800"/>
              <a:ext cx="2069280" cy="141768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2" name="CustomShape 38"/>
            <p:cNvSpPr/>
            <p:nvPr/>
          </p:nvSpPr>
          <p:spPr>
            <a:xfrm>
              <a:off x="1786320" y="2612520"/>
              <a:ext cx="1971720" cy="132624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3" name="CustomShape 39"/>
            <p:cNvSpPr/>
            <p:nvPr/>
          </p:nvSpPr>
          <p:spPr>
            <a:xfrm>
              <a:off x="1887840" y="2570040"/>
              <a:ext cx="1755360" cy="107388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514" name="Group 40"/>
          <p:cNvGrpSpPr/>
          <p:nvPr/>
        </p:nvGrpSpPr>
        <p:grpSpPr>
          <a:xfrm>
            <a:off x="3283560" y="1562400"/>
            <a:ext cx="2117880" cy="1454040"/>
            <a:chOff x="3283560" y="1562400"/>
            <a:chExt cx="2117880" cy="1454040"/>
          </a:xfrm>
        </p:grpSpPr>
        <p:sp>
          <p:nvSpPr>
            <p:cNvPr id="515" name="CustomShape 41"/>
            <p:cNvSpPr/>
            <p:nvPr/>
          </p:nvSpPr>
          <p:spPr>
            <a:xfrm>
              <a:off x="3283560" y="1562400"/>
              <a:ext cx="2117880" cy="145404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6" name="CustomShape 42"/>
            <p:cNvSpPr/>
            <p:nvPr/>
          </p:nvSpPr>
          <p:spPr>
            <a:xfrm>
              <a:off x="3314520" y="1580760"/>
              <a:ext cx="2069280" cy="141768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7" name="CustomShape 43"/>
            <p:cNvSpPr/>
            <p:nvPr/>
          </p:nvSpPr>
          <p:spPr>
            <a:xfrm>
              <a:off x="3367440" y="1626480"/>
              <a:ext cx="1971720" cy="132624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8" name="CustomShape 44"/>
            <p:cNvSpPr/>
            <p:nvPr/>
          </p:nvSpPr>
          <p:spPr>
            <a:xfrm>
              <a:off x="3469320" y="1583640"/>
              <a:ext cx="1755360" cy="107388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519" name="Group 45"/>
          <p:cNvGrpSpPr/>
          <p:nvPr/>
        </p:nvGrpSpPr>
        <p:grpSpPr>
          <a:xfrm>
            <a:off x="5430960" y="1494720"/>
            <a:ext cx="2113560" cy="1457280"/>
            <a:chOff x="5430960" y="1494720"/>
            <a:chExt cx="2113560" cy="1457280"/>
          </a:xfrm>
        </p:grpSpPr>
        <p:sp>
          <p:nvSpPr>
            <p:cNvPr id="520" name="CustomShape 46"/>
            <p:cNvSpPr/>
            <p:nvPr/>
          </p:nvSpPr>
          <p:spPr>
            <a:xfrm>
              <a:off x="5430960" y="1494720"/>
              <a:ext cx="2113560" cy="145728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1" name="CustomShape 47"/>
            <p:cNvSpPr/>
            <p:nvPr/>
          </p:nvSpPr>
          <p:spPr>
            <a:xfrm>
              <a:off x="5461920" y="1512720"/>
              <a:ext cx="2064600" cy="142056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2" name="CustomShape 48"/>
            <p:cNvSpPr/>
            <p:nvPr/>
          </p:nvSpPr>
          <p:spPr>
            <a:xfrm>
              <a:off x="5514840" y="1558440"/>
              <a:ext cx="1967400" cy="132948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3" name="CustomShape 49"/>
            <p:cNvSpPr/>
            <p:nvPr/>
          </p:nvSpPr>
          <p:spPr>
            <a:xfrm>
              <a:off x="5616720" y="1515960"/>
              <a:ext cx="1750680" cy="107676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24" name="CustomShape 50"/>
          <p:cNvSpPr/>
          <p:nvPr/>
        </p:nvSpPr>
        <p:spPr>
          <a:xfrm>
            <a:off x="3619080" y="176580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건조누에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431농가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35,871kg</a:t>
            </a:r>
            <a:endParaRPr lang="en-US" sz="1800" b="0" strike="noStrike" spc="-1">
              <a:latin typeface="굴림"/>
            </a:endParaRPr>
          </a:p>
        </p:txBody>
      </p:sp>
      <p:grpSp>
        <p:nvGrpSpPr>
          <p:cNvPr id="525" name="Group 51"/>
          <p:cNvGrpSpPr/>
          <p:nvPr/>
        </p:nvGrpSpPr>
        <p:grpSpPr>
          <a:xfrm>
            <a:off x="3328920" y="2709000"/>
            <a:ext cx="4785840" cy="2714400"/>
            <a:chOff x="3328920" y="2709000"/>
            <a:chExt cx="4785840" cy="2714400"/>
          </a:xfrm>
        </p:grpSpPr>
        <p:pic>
          <p:nvPicPr>
            <p:cNvPr id="526" name="그림 4"/>
            <p:cNvPicPr/>
            <p:nvPr/>
          </p:nvPicPr>
          <p:blipFill>
            <a:blip r:embed="rId4"/>
            <a:stretch/>
          </p:blipFill>
          <p:spPr>
            <a:xfrm>
              <a:off x="3328920" y="2709000"/>
              <a:ext cx="4785840" cy="2714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527" name="CustomShape 52"/>
            <p:cNvSpPr/>
            <p:nvPr/>
          </p:nvSpPr>
          <p:spPr>
            <a:xfrm>
              <a:off x="5356800" y="2918520"/>
              <a:ext cx="704160" cy="455040"/>
            </a:xfrm>
            <a:prstGeom prst="ellipse">
              <a:avLst/>
            </a:prstGeom>
            <a:solidFill>
              <a:srgbClr val="92D050"/>
            </a:solidFill>
            <a:ln w="57240">
              <a:solidFill>
                <a:schemeClr val="bg1">
                  <a:lumMod val="9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28" name="CustomShape 53"/>
            <p:cNvSpPr/>
            <p:nvPr/>
          </p:nvSpPr>
          <p:spPr>
            <a:xfrm>
              <a:off x="3686040" y="3853800"/>
              <a:ext cx="702000" cy="456480"/>
            </a:xfrm>
            <a:prstGeom prst="ellipse">
              <a:avLst/>
            </a:prstGeom>
            <a:solidFill>
              <a:srgbClr val="00B0F0"/>
            </a:solidFill>
            <a:ln w="57240">
              <a:solidFill>
                <a:schemeClr val="bg1">
                  <a:lumMod val="9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29" name="CustomShape 54"/>
            <p:cNvSpPr/>
            <p:nvPr/>
          </p:nvSpPr>
          <p:spPr>
            <a:xfrm>
              <a:off x="7257960" y="3852000"/>
              <a:ext cx="702000" cy="4550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57240">
              <a:solidFill>
                <a:schemeClr val="bg1">
                  <a:lumMod val="9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30" name="CustomShape 55"/>
            <p:cNvSpPr/>
            <p:nvPr/>
          </p:nvSpPr>
          <p:spPr>
            <a:xfrm>
              <a:off x="5329080" y="4852080"/>
              <a:ext cx="704160" cy="4564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240">
              <a:solidFill>
                <a:schemeClr val="bg1">
                  <a:lumMod val="9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531" name="CustomShape 56"/>
          <p:cNvSpPr/>
          <p:nvPr/>
        </p:nvSpPr>
        <p:spPr>
          <a:xfrm>
            <a:off x="5766480" y="169812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생누에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262농가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163,189kg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2" name="CustomShape 57"/>
          <p:cNvSpPr/>
          <p:nvPr/>
        </p:nvSpPr>
        <p:spPr>
          <a:xfrm>
            <a:off x="7645680" y="244368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누에고치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62농가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14,209kg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3" name="CustomShape 58"/>
          <p:cNvSpPr/>
          <p:nvPr/>
        </p:nvSpPr>
        <p:spPr>
          <a:xfrm>
            <a:off x="2021040" y="2780640"/>
            <a:ext cx="145404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수 번데기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34농가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3,079kg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4" name="CustomShape 59"/>
          <p:cNvSpPr/>
          <p:nvPr/>
        </p:nvSpPr>
        <p:spPr>
          <a:xfrm>
            <a:off x="8451000" y="379980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동충하초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27농가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2,692kg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5" name="CustomShape 60"/>
          <p:cNvSpPr/>
          <p:nvPr/>
        </p:nvSpPr>
        <p:spPr>
          <a:xfrm>
            <a:off x="1807200" y="420660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잠분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31농가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3,837kg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6" name="CustomShape 61"/>
          <p:cNvSpPr/>
          <p:nvPr/>
        </p:nvSpPr>
        <p:spPr>
          <a:xfrm>
            <a:off x="3350520" y="529128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기타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22농가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48kg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7" name="CustomShape 62"/>
          <p:cNvSpPr/>
          <p:nvPr/>
        </p:nvSpPr>
        <p:spPr>
          <a:xfrm>
            <a:off x="5430960" y="5562360"/>
            <a:ext cx="136260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오디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4,182농가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5,637톤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8" name="CustomShape 63"/>
          <p:cNvSpPr/>
          <p:nvPr/>
        </p:nvSpPr>
        <p:spPr>
          <a:xfrm>
            <a:off x="7377120" y="4952160"/>
            <a:ext cx="1729080" cy="100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51">
                <a:solidFill>
                  <a:srgbClr val="000000"/>
                </a:solidFill>
                <a:latin typeface="HY울릉도B"/>
                <a:ea typeface="HY울릉도B"/>
              </a:rPr>
              <a:t>뽕잎(건조)</a:t>
            </a:r>
            <a:endParaRPr lang="en-US" sz="24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131농가</a:t>
            </a:r>
            <a:endParaRPr lang="en-US" sz="1800" b="0" strike="noStrike" spc="-1">
              <a:latin typeface="굴림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000000"/>
                </a:solidFill>
                <a:latin typeface="맑은 고딕"/>
                <a:ea typeface="맑은 고딕"/>
              </a:rPr>
              <a:t>395,388kg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39" name="CustomShape 64"/>
          <p:cNvSpPr/>
          <p:nvPr/>
        </p:nvSpPr>
        <p:spPr>
          <a:xfrm>
            <a:off x="2513160" y="994680"/>
            <a:ext cx="5768280" cy="41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100" b="1" strike="noStrike" spc="-1">
                <a:solidFill>
                  <a:srgbClr val="000000"/>
                </a:solidFill>
                <a:latin typeface="맑은 고딕"/>
              </a:rPr>
              <a:t>양잠농가 생산품목 및 생산량 현황(총 4,917호)</a:t>
            </a:r>
            <a:endParaRPr lang="en-US" sz="21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그림 42"/>
          <p:cNvPicPr/>
          <p:nvPr/>
        </p:nvPicPr>
        <p:blipFill>
          <a:blip r:embed="rId3"/>
          <a:srcRect t="6193"/>
          <a:stretch/>
        </p:blipFill>
        <p:spPr>
          <a:xfrm>
            <a:off x="0" y="0"/>
            <a:ext cx="10801080" cy="7344720"/>
          </a:xfrm>
          <a:prstGeom prst="rect">
            <a:avLst/>
          </a:prstGeom>
          <a:ln>
            <a:noFill/>
          </a:ln>
        </p:spPr>
      </p:pic>
      <p:grpSp>
        <p:nvGrpSpPr>
          <p:cNvPr id="541" name="Group 1"/>
          <p:cNvGrpSpPr/>
          <p:nvPr/>
        </p:nvGrpSpPr>
        <p:grpSpPr>
          <a:xfrm>
            <a:off x="399960" y="1208880"/>
            <a:ext cx="4285800" cy="5214600"/>
            <a:chOff x="399960" y="1208880"/>
            <a:chExt cx="4285800" cy="5214600"/>
          </a:xfrm>
        </p:grpSpPr>
        <p:grpSp>
          <p:nvGrpSpPr>
            <p:cNvPr id="542" name="Group 2"/>
            <p:cNvGrpSpPr/>
            <p:nvPr/>
          </p:nvGrpSpPr>
          <p:grpSpPr>
            <a:xfrm>
              <a:off x="399960" y="1208880"/>
              <a:ext cx="4285800" cy="5214600"/>
              <a:chOff x="399960" y="1208880"/>
              <a:chExt cx="4285800" cy="5214600"/>
            </a:xfrm>
          </p:grpSpPr>
          <p:sp>
            <p:nvSpPr>
              <p:cNvPr id="543" name="CustomShape 3"/>
              <p:cNvSpPr/>
              <p:nvPr/>
            </p:nvSpPr>
            <p:spPr>
              <a:xfrm>
                <a:off x="528480" y="1208880"/>
                <a:ext cx="4001040" cy="5114160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 w="63360">
                <a:solidFill>
                  <a:srgbClr val="C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pic>
            <p:nvPicPr>
              <p:cNvPr id="544" name="그림 93"/>
              <p:cNvPicPr/>
              <p:nvPr/>
            </p:nvPicPr>
            <p:blipFill>
              <a:blip r:embed="rId4"/>
              <a:stretch/>
            </p:blipFill>
            <p:spPr>
              <a:xfrm>
                <a:off x="399960" y="5728680"/>
                <a:ext cx="4285800" cy="69480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45" name="CustomShape 4"/>
            <p:cNvSpPr/>
            <p:nvPr/>
          </p:nvSpPr>
          <p:spPr>
            <a:xfrm>
              <a:off x="992520" y="1300320"/>
              <a:ext cx="1038960" cy="272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200" b="1" strike="noStrike" spc="-1">
                  <a:solidFill>
                    <a:srgbClr val="000000"/>
                  </a:solidFill>
                  <a:latin typeface="-윤고딕340"/>
                  <a:ea typeface="-윤고딕340"/>
                </a:rPr>
                <a:t>[단위 : 농가]</a:t>
              </a:r>
              <a:endParaRPr lang="en-US" sz="1200" b="0" strike="noStrike" spc="-1">
                <a:latin typeface="굴림"/>
              </a:endParaRPr>
            </a:p>
          </p:txBody>
        </p:sp>
      </p:grpSp>
      <p:pic>
        <p:nvPicPr>
          <p:cNvPr id="546" name="Picture 72"/>
          <p:cNvPicPr/>
          <p:nvPr/>
        </p:nvPicPr>
        <p:blipFill>
          <a:blip r:embed="rId5">
            <a:lum bright="-23000"/>
          </a:blip>
          <a:srcRect b="10452"/>
          <a:stretch/>
        </p:blipFill>
        <p:spPr>
          <a:xfrm>
            <a:off x="1900080" y="4282200"/>
            <a:ext cx="1428480" cy="1641240"/>
          </a:xfrm>
          <a:prstGeom prst="rect">
            <a:avLst/>
          </a:prstGeom>
          <a:ln w="9360">
            <a:noFill/>
          </a:ln>
        </p:spPr>
      </p:pic>
      <p:pic>
        <p:nvPicPr>
          <p:cNvPr id="547" name="Picture 72"/>
          <p:cNvPicPr/>
          <p:nvPr/>
        </p:nvPicPr>
        <p:blipFill>
          <a:blip r:embed="rId6"/>
          <a:srcRect t="1791"/>
          <a:stretch/>
        </p:blipFill>
        <p:spPr>
          <a:xfrm>
            <a:off x="471600" y="3562560"/>
            <a:ext cx="1426320" cy="2654280"/>
          </a:xfrm>
          <a:prstGeom prst="rect">
            <a:avLst/>
          </a:prstGeom>
          <a:ln>
            <a:noFill/>
          </a:ln>
        </p:spPr>
      </p:pic>
      <p:pic>
        <p:nvPicPr>
          <p:cNvPr id="548" name="Picture 72"/>
          <p:cNvPicPr/>
          <p:nvPr/>
        </p:nvPicPr>
        <p:blipFill>
          <a:blip r:embed="rId5"/>
          <a:stretch/>
        </p:blipFill>
        <p:spPr>
          <a:xfrm>
            <a:off x="1185120" y="3856680"/>
            <a:ext cx="1357560" cy="2285640"/>
          </a:xfrm>
          <a:prstGeom prst="rect">
            <a:avLst/>
          </a:prstGeom>
          <a:ln>
            <a:noFill/>
          </a:ln>
        </p:spPr>
      </p:pic>
      <p:sp>
        <p:nvSpPr>
          <p:cNvPr id="549" name="CustomShape 5"/>
          <p:cNvSpPr/>
          <p:nvPr/>
        </p:nvSpPr>
        <p:spPr>
          <a:xfrm rot="19899000">
            <a:off x="860760" y="3245400"/>
            <a:ext cx="5680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1,351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50" name="CustomShape 6"/>
          <p:cNvSpPr/>
          <p:nvPr/>
        </p:nvSpPr>
        <p:spPr>
          <a:xfrm rot="19682400">
            <a:off x="1575360" y="3540600"/>
            <a:ext cx="5680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1,206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51" name="CustomShape 7"/>
          <p:cNvSpPr/>
          <p:nvPr/>
        </p:nvSpPr>
        <p:spPr>
          <a:xfrm>
            <a:off x="1071720" y="6638040"/>
            <a:ext cx="2828520" cy="49968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107950" dist="126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0" rIns="90000" bIns="18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HY울릉도B"/>
                <a:ea typeface="HY울릉도B"/>
              </a:rPr>
              <a:t>누에 사육 농가(호)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52" name="CustomShape 8"/>
          <p:cNvSpPr/>
          <p:nvPr/>
        </p:nvSpPr>
        <p:spPr>
          <a:xfrm rot="19480800">
            <a:off x="2289600" y="3976920"/>
            <a:ext cx="5680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1,090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553" name="Picture 72"/>
          <p:cNvPicPr/>
          <p:nvPr/>
        </p:nvPicPr>
        <p:blipFill>
          <a:blip r:embed="rId7"/>
          <a:srcRect b="10452"/>
          <a:stretch/>
        </p:blipFill>
        <p:spPr>
          <a:xfrm>
            <a:off x="3328920" y="4644720"/>
            <a:ext cx="1428480" cy="1350000"/>
          </a:xfrm>
          <a:prstGeom prst="rect">
            <a:avLst/>
          </a:prstGeom>
          <a:ln w="9360">
            <a:noFill/>
          </a:ln>
        </p:spPr>
      </p:pic>
      <p:sp>
        <p:nvSpPr>
          <p:cNvPr id="554" name="CustomShape 9"/>
          <p:cNvSpPr/>
          <p:nvPr/>
        </p:nvSpPr>
        <p:spPr>
          <a:xfrm>
            <a:off x="862920" y="5995080"/>
            <a:ext cx="33087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2009            2010             2011            2012             2017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555" name="Picture 72"/>
          <p:cNvPicPr/>
          <p:nvPr/>
        </p:nvPicPr>
        <p:blipFill>
          <a:blip r:embed="rId8"/>
          <a:srcRect b="10452"/>
          <a:stretch/>
        </p:blipFill>
        <p:spPr>
          <a:xfrm>
            <a:off x="2614680" y="3137760"/>
            <a:ext cx="1428480" cy="2826720"/>
          </a:xfrm>
          <a:prstGeom prst="rect">
            <a:avLst/>
          </a:prstGeom>
          <a:ln w="9360">
            <a:noFill/>
          </a:ln>
        </p:spPr>
      </p:pic>
      <p:sp>
        <p:nvSpPr>
          <p:cNvPr id="556" name="CustomShape 10"/>
          <p:cNvSpPr/>
          <p:nvPr/>
        </p:nvSpPr>
        <p:spPr>
          <a:xfrm rot="19401000">
            <a:off x="2989800" y="2903040"/>
            <a:ext cx="537480" cy="33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1,500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57" name="CustomShape 11"/>
          <p:cNvSpPr/>
          <p:nvPr/>
        </p:nvSpPr>
        <p:spPr>
          <a:xfrm rot="19463400">
            <a:off x="3885840" y="4256280"/>
            <a:ext cx="437040" cy="33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735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58" name="CustomShape 12"/>
          <p:cNvSpPr/>
          <p:nvPr/>
        </p:nvSpPr>
        <p:spPr>
          <a:xfrm>
            <a:off x="5112720" y="1188360"/>
            <a:ext cx="5201280" cy="5114160"/>
          </a:xfrm>
          <a:prstGeom prst="rect">
            <a:avLst/>
          </a:prstGeom>
          <a:solidFill>
            <a:schemeClr val="bg1">
              <a:alpha val="20000"/>
            </a:schemeClr>
          </a:solidFill>
          <a:ln w="63360">
            <a:solidFill>
              <a:schemeClr val="accent5">
                <a:lumMod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59" name="그림 93"/>
          <p:cNvPicPr/>
          <p:nvPr/>
        </p:nvPicPr>
        <p:blipFill>
          <a:blip r:embed="rId9"/>
          <a:stretch/>
        </p:blipFill>
        <p:spPr>
          <a:xfrm>
            <a:off x="4950720" y="5718960"/>
            <a:ext cx="5593320" cy="704520"/>
          </a:xfrm>
          <a:prstGeom prst="rect">
            <a:avLst/>
          </a:prstGeom>
          <a:ln>
            <a:noFill/>
          </a:ln>
        </p:spPr>
      </p:pic>
      <p:pic>
        <p:nvPicPr>
          <p:cNvPr id="560" name="Picture 72"/>
          <p:cNvPicPr/>
          <p:nvPr/>
        </p:nvPicPr>
        <p:blipFill>
          <a:blip r:embed="rId10"/>
          <a:srcRect b="10452"/>
          <a:stretch/>
        </p:blipFill>
        <p:spPr>
          <a:xfrm>
            <a:off x="6329520" y="4280760"/>
            <a:ext cx="928440" cy="1642680"/>
          </a:xfrm>
          <a:prstGeom prst="rect">
            <a:avLst/>
          </a:prstGeom>
          <a:ln w="9360">
            <a:noFill/>
          </a:ln>
        </p:spPr>
      </p:pic>
      <p:pic>
        <p:nvPicPr>
          <p:cNvPr id="561" name="Picture 72"/>
          <p:cNvPicPr/>
          <p:nvPr/>
        </p:nvPicPr>
        <p:blipFill>
          <a:blip r:embed="rId10"/>
          <a:srcRect t="1791"/>
          <a:stretch/>
        </p:blipFill>
        <p:spPr>
          <a:xfrm>
            <a:off x="5114880" y="2196360"/>
            <a:ext cx="927000" cy="4370040"/>
          </a:xfrm>
          <a:prstGeom prst="rect">
            <a:avLst/>
          </a:prstGeom>
          <a:ln>
            <a:noFill/>
          </a:ln>
        </p:spPr>
      </p:pic>
      <p:pic>
        <p:nvPicPr>
          <p:cNvPr id="562" name="Picture 72"/>
          <p:cNvPicPr/>
          <p:nvPr/>
        </p:nvPicPr>
        <p:blipFill>
          <a:blip r:embed="rId10"/>
          <a:stretch/>
        </p:blipFill>
        <p:spPr>
          <a:xfrm>
            <a:off x="5757840" y="3348720"/>
            <a:ext cx="882360" cy="3003480"/>
          </a:xfrm>
          <a:prstGeom prst="rect">
            <a:avLst/>
          </a:prstGeom>
          <a:ln>
            <a:noFill/>
          </a:ln>
        </p:spPr>
      </p:pic>
      <p:sp>
        <p:nvSpPr>
          <p:cNvPr id="563" name="CustomShape 13"/>
          <p:cNvSpPr/>
          <p:nvPr/>
        </p:nvSpPr>
        <p:spPr>
          <a:xfrm rot="19899000">
            <a:off x="5511240" y="1777680"/>
            <a:ext cx="43452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226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64" name="CustomShape 14"/>
          <p:cNvSpPr/>
          <p:nvPr/>
        </p:nvSpPr>
        <p:spPr>
          <a:xfrm rot="19682400">
            <a:off x="6012360" y="2655720"/>
            <a:ext cx="46440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150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65" name="CustomShape 15"/>
          <p:cNvSpPr/>
          <p:nvPr/>
        </p:nvSpPr>
        <p:spPr>
          <a:xfrm>
            <a:off x="5614920" y="6566760"/>
            <a:ext cx="4214520" cy="57132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07950" dist="126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0" rIns="90000" bIns="18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51">
                <a:solidFill>
                  <a:srgbClr val="FFFFFF"/>
                </a:solidFill>
                <a:latin typeface="HY울릉도B"/>
                <a:ea typeface="HY울릉도B"/>
              </a:rPr>
              <a:t>누에 사육 규모별 농가 수(2017년 기준)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66" name="CustomShape 16"/>
          <p:cNvSpPr/>
          <p:nvPr/>
        </p:nvSpPr>
        <p:spPr>
          <a:xfrm rot="19480800">
            <a:off x="6670080" y="3710160"/>
            <a:ext cx="43452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120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567" name="Picture 72"/>
          <p:cNvPicPr/>
          <p:nvPr/>
        </p:nvPicPr>
        <p:blipFill>
          <a:blip r:embed="rId10"/>
          <a:srcRect b="10452"/>
          <a:stretch/>
        </p:blipFill>
        <p:spPr>
          <a:xfrm>
            <a:off x="7615080" y="4995000"/>
            <a:ext cx="928440" cy="928440"/>
          </a:xfrm>
          <a:prstGeom prst="rect">
            <a:avLst/>
          </a:prstGeom>
          <a:ln w="9360">
            <a:noFill/>
          </a:ln>
        </p:spPr>
      </p:pic>
      <p:sp>
        <p:nvSpPr>
          <p:cNvPr id="568" name="CustomShape 17"/>
          <p:cNvSpPr/>
          <p:nvPr/>
        </p:nvSpPr>
        <p:spPr>
          <a:xfrm>
            <a:off x="5114880" y="6013800"/>
            <a:ext cx="52146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401">
                <a:solidFill>
                  <a:srgbClr val="FFFFFF"/>
                </a:solidFill>
                <a:latin typeface="HY울릉도B"/>
                <a:ea typeface="HY울릉도B"/>
              </a:rPr>
              <a:t>5 </a:t>
            </a:r>
            <a:r>
              <a:rPr lang="en-US" sz="1200" b="0" strike="noStrike" spc="-151">
                <a:solidFill>
                  <a:srgbClr val="FFFFFF"/>
                </a:solidFill>
                <a:latin typeface="HY울릉도B"/>
                <a:ea typeface="HY울릉도B"/>
              </a:rPr>
              <a:t>상 자 이하</a:t>
            </a:r>
            <a:r>
              <a:rPr lang="en-US" sz="1600" b="0" strike="noStrike" spc="-151">
                <a:solidFill>
                  <a:srgbClr val="FFFFFF"/>
                </a:solidFill>
                <a:latin typeface="HY울릉도B"/>
                <a:ea typeface="HY울릉도B"/>
              </a:rPr>
              <a:t>  </a:t>
            </a:r>
            <a:r>
              <a:rPr lang="en-US" sz="1600" b="0" strike="noStrike" spc="-401">
                <a:solidFill>
                  <a:srgbClr val="FFFFFF"/>
                </a:solidFill>
                <a:latin typeface="HY울릉도B"/>
                <a:ea typeface="HY울릉도B"/>
              </a:rPr>
              <a:t>6~10        11~15        16~20           21~30          31~50          51~99     100  </a:t>
            </a:r>
            <a:r>
              <a:rPr lang="en-US" sz="1200" b="0" strike="noStrike" spc="-151">
                <a:solidFill>
                  <a:srgbClr val="FFFFFF"/>
                </a:solidFill>
                <a:latin typeface="HY울릉도B"/>
                <a:ea typeface="HY울릉도B"/>
              </a:rPr>
              <a:t>이상</a:t>
            </a:r>
            <a:endParaRPr lang="en-US" sz="1200" b="0" strike="noStrike" spc="-1">
              <a:latin typeface="굴림"/>
            </a:endParaRPr>
          </a:p>
        </p:txBody>
      </p:sp>
      <p:pic>
        <p:nvPicPr>
          <p:cNvPr id="569" name="Picture 72"/>
          <p:cNvPicPr/>
          <p:nvPr/>
        </p:nvPicPr>
        <p:blipFill>
          <a:blip r:embed="rId10"/>
          <a:srcRect b="10452"/>
          <a:stretch/>
        </p:blipFill>
        <p:spPr>
          <a:xfrm>
            <a:off x="6972480" y="4852080"/>
            <a:ext cx="928440" cy="1071360"/>
          </a:xfrm>
          <a:prstGeom prst="rect">
            <a:avLst/>
          </a:prstGeom>
          <a:ln w="9360">
            <a:noFill/>
          </a:ln>
        </p:spPr>
      </p:pic>
      <p:sp>
        <p:nvSpPr>
          <p:cNvPr id="570" name="CustomShape 18"/>
          <p:cNvSpPr/>
          <p:nvPr/>
        </p:nvSpPr>
        <p:spPr>
          <a:xfrm rot="19401000">
            <a:off x="7243920" y="4422960"/>
            <a:ext cx="3639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79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71" name="CustomShape 19"/>
          <p:cNvSpPr/>
          <p:nvPr/>
        </p:nvSpPr>
        <p:spPr>
          <a:xfrm rot="19463400">
            <a:off x="7814520" y="4636080"/>
            <a:ext cx="363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55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572" name="Picture 72"/>
          <p:cNvPicPr/>
          <p:nvPr/>
        </p:nvPicPr>
        <p:blipFill>
          <a:blip r:embed="rId10"/>
          <a:srcRect b="10452"/>
          <a:stretch/>
        </p:blipFill>
        <p:spPr>
          <a:xfrm>
            <a:off x="8258040" y="5004720"/>
            <a:ext cx="928440" cy="918720"/>
          </a:xfrm>
          <a:prstGeom prst="rect">
            <a:avLst/>
          </a:prstGeom>
          <a:ln w="9360">
            <a:noFill/>
          </a:ln>
        </p:spPr>
      </p:pic>
      <p:sp>
        <p:nvSpPr>
          <p:cNvPr id="573" name="CustomShape 20"/>
          <p:cNvSpPr/>
          <p:nvPr/>
        </p:nvSpPr>
        <p:spPr>
          <a:xfrm rot="19463400">
            <a:off x="8457480" y="4564440"/>
            <a:ext cx="363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55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574" name="Picture 72"/>
          <p:cNvPicPr/>
          <p:nvPr/>
        </p:nvPicPr>
        <p:blipFill>
          <a:blip r:embed="rId10"/>
          <a:srcRect b="10452"/>
          <a:stretch/>
        </p:blipFill>
        <p:spPr>
          <a:xfrm>
            <a:off x="8829720" y="5352120"/>
            <a:ext cx="928440" cy="571320"/>
          </a:xfrm>
          <a:prstGeom prst="rect">
            <a:avLst/>
          </a:prstGeom>
          <a:ln w="9360">
            <a:noFill/>
          </a:ln>
        </p:spPr>
      </p:pic>
      <p:sp>
        <p:nvSpPr>
          <p:cNvPr id="575" name="CustomShape 21"/>
          <p:cNvSpPr/>
          <p:nvPr/>
        </p:nvSpPr>
        <p:spPr>
          <a:xfrm rot="19463400">
            <a:off x="9150480" y="4921920"/>
            <a:ext cx="363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40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76" name="CustomShape 22"/>
          <p:cNvSpPr/>
          <p:nvPr/>
        </p:nvSpPr>
        <p:spPr>
          <a:xfrm rot="19463400">
            <a:off x="9688680" y="5326560"/>
            <a:ext cx="363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301">
                <a:solidFill>
                  <a:srgbClr val="000000"/>
                </a:solidFill>
                <a:latin typeface="-윤고딕360"/>
                <a:ea typeface="-윤고딕360"/>
              </a:rPr>
              <a:t>10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577" name="Picture 72"/>
          <p:cNvPicPr/>
          <p:nvPr/>
        </p:nvPicPr>
        <p:blipFill>
          <a:blip r:embed="rId10"/>
          <a:srcRect b="10452"/>
          <a:stretch/>
        </p:blipFill>
        <p:spPr>
          <a:xfrm>
            <a:off x="9401040" y="5709600"/>
            <a:ext cx="928440" cy="213840"/>
          </a:xfrm>
          <a:prstGeom prst="rect">
            <a:avLst/>
          </a:prstGeom>
          <a:ln w="9360">
            <a:noFill/>
          </a:ln>
        </p:spPr>
      </p:pic>
      <p:sp>
        <p:nvSpPr>
          <p:cNvPr id="578" name="CustomShape 23"/>
          <p:cNvSpPr/>
          <p:nvPr/>
        </p:nvSpPr>
        <p:spPr>
          <a:xfrm>
            <a:off x="464400" y="253440"/>
            <a:ext cx="7183803" cy="8109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0" strike="noStrike" spc="-151" dirty="0">
                <a:solidFill>
                  <a:srgbClr val="3C2B00"/>
                </a:solidFill>
                <a:latin typeface="HY울릉도B"/>
                <a:ea typeface="HY울릉도B"/>
              </a:rPr>
              <a:t>2-4  </a:t>
            </a:r>
            <a:r>
              <a:rPr lang="en-US" sz="3600" b="0" strike="noStrike" spc="-151" dirty="0" err="1">
                <a:solidFill>
                  <a:srgbClr val="3C2B00"/>
                </a:solidFill>
                <a:latin typeface="HY울릉도B"/>
                <a:ea typeface="HY울릉도B"/>
              </a:rPr>
              <a:t>누에사육</a:t>
            </a:r>
            <a:r>
              <a:rPr lang="en-US" sz="3600" b="0" strike="noStrike" spc="-151" dirty="0">
                <a:solidFill>
                  <a:srgbClr val="3C2B00"/>
                </a:solidFill>
                <a:latin typeface="HY울릉도B"/>
                <a:ea typeface="HY울릉도B"/>
              </a:rPr>
              <a:t> </a:t>
            </a:r>
            <a:r>
              <a:rPr lang="en-US" sz="3600" b="0" strike="noStrike" spc="-151" dirty="0" err="1">
                <a:solidFill>
                  <a:srgbClr val="3C2B00"/>
                </a:solidFill>
                <a:latin typeface="HY울릉도B"/>
                <a:ea typeface="HY울릉도B"/>
              </a:rPr>
              <a:t>양잠농가</a:t>
            </a:r>
            <a:r>
              <a:rPr lang="en-US" sz="3600" b="0" strike="noStrike" spc="-151" dirty="0">
                <a:solidFill>
                  <a:srgbClr val="3C2B00"/>
                </a:solidFill>
                <a:latin typeface="HY울릉도B"/>
                <a:ea typeface="HY울릉도B"/>
              </a:rPr>
              <a:t> </a:t>
            </a:r>
            <a:r>
              <a:rPr lang="en-US" sz="3600" b="0" strike="noStrike" spc="-151" dirty="0" err="1">
                <a:solidFill>
                  <a:srgbClr val="3C2B00"/>
                </a:solidFill>
                <a:latin typeface="HY울릉도B"/>
                <a:ea typeface="HY울릉도B"/>
              </a:rPr>
              <a:t>현황</a:t>
            </a:r>
            <a:r>
              <a:rPr lang="en-US" sz="3600" b="1" strike="noStrike" spc="-151" dirty="0">
                <a:solidFill>
                  <a:srgbClr val="000000"/>
                </a:solidFill>
                <a:latin typeface="맑은 고딕"/>
                <a:ea typeface="HY울릉도B"/>
              </a:rPr>
              <a:t> </a:t>
            </a:r>
            <a:r>
              <a:rPr lang="en-US" sz="2400" b="1" strike="noStrike" spc="-151" dirty="0">
                <a:solidFill>
                  <a:srgbClr val="000000"/>
                </a:solidFill>
                <a:latin typeface="맑은 고딕"/>
                <a:ea typeface="HY울릉도B"/>
              </a:rPr>
              <a:t>(735호)</a:t>
            </a:r>
            <a:endParaRPr lang="en-US" sz="2400" b="0" strike="noStrike" spc="-1" dirty="0">
              <a:latin typeface="굴림"/>
            </a:endParaRPr>
          </a:p>
        </p:txBody>
      </p:sp>
      <p:sp>
        <p:nvSpPr>
          <p:cNvPr id="579" name="CustomShape 24"/>
          <p:cNvSpPr/>
          <p:nvPr/>
        </p:nvSpPr>
        <p:spPr>
          <a:xfrm>
            <a:off x="7777080" y="324360"/>
            <a:ext cx="3024000" cy="59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농림축산식품부(2017년 기준)</a:t>
            </a:r>
            <a:endParaRPr lang="en-US" sz="16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그림 44"/>
          <p:cNvPicPr/>
          <p:nvPr/>
        </p:nvPicPr>
        <p:blipFill>
          <a:blip r:embed="rId3"/>
          <a:srcRect t="6193"/>
          <a:stretch/>
        </p:blipFill>
        <p:spPr>
          <a:xfrm>
            <a:off x="0" y="0"/>
            <a:ext cx="10801080" cy="7344720"/>
          </a:xfrm>
          <a:prstGeom prst="rect">
            <a:avLst/>
          </a:prstGeom>
          <a:ln>
            <a:noFill/>
          </a:ln>
        </p:spPr>
      </p:pic>
      <p:grpSp>
        <p:nvGrpSpPr>
          <p:cNvPr id="581" name="Group 1"/>
          <p:cNvGrpSpPr/>
          <p:nvPr/>
        </p:nvGrpSpPr>
        <p:grpSpPr>
          <a:xfrm>
            <a:off x="5616720" y="828360"/>
            <a:ext cx="4814640" cy="5645880"/>
            <a:chOff x="5616720" y="828360"/>
            <a:chExt cx="4814640" cy="5645880"/>
          </a:xfrm>
        </p:grpSpPr>
        <p:grpSp>
          <p:nvGrpSpPr>
            <p:cNvPr id="582" name="Group 2"/>
            <p:cNvGrpSpPr/>
            <p:nvPr/>
          </p:nvGrpSpPr>
          <p:grpSpPr>
            <a:xfrm>
              <a:off x="5616720" y="828360"/>
              <a:ext cx="4814640" cy="5645880"/>
              <a:chOff x="5616720" y="828360"/>
              <a:chExt cx="4814640" cy="5645880"/>
            </a:xfrm>
          </p:grpSpPr>
          <p:sp>
            <p:nvSpPr>
              <p:cNvPr id="583" name="CustomShape 3"/>
              <p:cNvSpPr/>
              <p:nvPr/>
            </p:nvSpPr>
            <p:spPr>
              <a:xfrm>
                <a:off x="5761080" y="828360"/>
                <a:ext cx="4494600" cy="5535720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 w="63360">
                <a:solidFill>
                  <a:schemeClr val="accent1">
                    <a:lumMod val="75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pic>
            <p:nvPicPr>
              <p:cNvPr id="584" name="그림 93"/>
              <p:cNvPicPr/>
              <p:nvPr/>
            </p:nvPicPr>
            <p:blipFill>
              <a:blip r:embed="rId4"/>
              <a:stretch/>
            </p:blipFill>
            <p:spPr>
              <a:xfrm>
                <a:off x="5616720" y="5712120"/>
                <a:ext cx="4814640" cy="76212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85" name="CustomShape 4"/>
            <p:cNvSpPr/>
            <p:nvPr/>
          </p:nvSpPr>
          <p:spPr>
            <a:xfrm>
              <a:off x="9023040" y="829080"/>
              <a:ext cx="118260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-윤고딕340"/>
                  <a:ea typeface="-윤고딕340"/>
                </a:rPr>
                <a:t>[단위 : 상자]</a:t>
              </a:r>
              <a:endParaRPr lang="en-US" sz="1400" b="0" strike="noStrike" spc="-1">
                <a:latin typeface="굴림"/>
              </a:endParaRPr>
            </a:p>
          </p:txBody>
        </p:sp>
      </p:grpSp>
      <p:pic>
        <p:nvPicPr>
          <p:cNvPr id="586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>
            <a:off x="5757840" y="3066120"/>
            <a:ext cx="1301760" cy="3320640"/>
          </a:xfrm>
          <a:prstGeom prst="rect">
            <a:avLst/>
          </a:prstGeom>
          <a:ln>
            <a:noFill/>
          </a:ln>
        </p:spPr>
      </p:pic>
      <p:grpSp>
        <p:nvGrpSpPr>
          <p:cNvPr id="587" name="Group 5"/>
          <p:cNvGrpSpPr/>
          <p:nvPr/>
        </p:nvGrpSpPr>
        <p:grpSpPr>
          <a:xfrm>
            <a:off x="542880" y="828360"/>
            <a:ext cx="4814640" cy="5669280"/>
            <a:chOff x="542880" y="828360"/>
            <a:chExt cx="4814640" cy="5669280"/>
          </a:xfrm>
        </p:grpSpPr>
        <p:grpSp>
          <p:nvGrpSpPr>
            <p:cNvPr id="588" name="Group 6"/>
            <p:cNvGrpSpPr/>
            <p:nvPr/>
          </p:nvGrpSpPr>
          <p:grpSpPr>
            <a:xfrm>
              <a:off x="542880" y="828360"/>
              <a:ext cx="4814640" cy="5669280"/>
              <a:chOff x="542880" y="828360"/>
              <a:chExt cx="4814640" cy="5669280"/>
            </a:xfrm>
          </p:grpSpPr>
          <p:sp>
            <p:nvSpPr>
              <p:cNvPr id="589" name="CustomShape 7"/>
              <p:cNvSpPr/>
              <p:nvPr/>
            </p:nvSpPr>
            <p:spPr>
              <a:xfrm>
                <a:off x="864000" y="828360"/>
                <a:ext cx="4427280" cy="5535720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 w="63360">
                <a:solidFill>
                  <a:schemeClr val="accent4">
                    <a:lumMod val="50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pic>
            <p:nvPicPr>
              <p:cNvPr id="590" name="그림 93"/>
              <p:cNvPicPr/>
              <p:nvPr/>
            </p:nvPicPr>
            <p:blipFill>
              <a:blip r:embed="rId6"/>
              <a:stretch/>
            </p:blipFill>
            <p:spPr>
              <a:xfrm>
                <a:off x="542880" y="5735520"/>
                <a:ext cx="4814640" cy="76212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91" name="CustomShape 8"/>
            <p:cNvSpPr/>
            <p:nvPr/>
          </p:nvSpPr>
          <p:spPr>
            <a:xfrm>
              <a:off x="4225680" y="871560"/>
              <a:ext cx="918720" cy="272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200" b="1" strike="noStrike" spc="-1">
                  <a:solidFill>
                    <a:srgbClr val="000000"/>
                  </a:solidFill>
                  <a:latin typeface="-윤고딕340"/>
                  <a:ea typeface="-윤고딕340"/>
                </a:rPr>
                <a:t>[단위 : ha]</a:t>
              </a:r>
              <a:endParaRPr lang="en-US" sz="1200" b="0" strike="noStrike" spc="-1">
                <a:latin typeface="굴림"/>
              </a:endParaRPr>
            </a:p>
          </p:txBody>
        </p:sp>
      </p:grpSp>
      <p:sp>
        <p:nvSpPr>
          <p:cNvPr id="592" name="CustomShape 9"/>
          <p:cNvSpPr/>
          <p:nvPr/>
        </p:nvSpPr>
        <p:spPr>
          <a:xfrm>
            <a:off x="1400040" y="6643800"/>
            <a:ext cx="2828520" cy="49428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07950" dist="126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0" rIns="90000" bIns="18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HY울릉도B"/>
                <a:ea typeface="HY울릉도B"/>
              </a:rPr>
              <a:t>뽕밭 면적(ha)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593" name="CustomShape 10"/>
          <p:cNvSpPr/>
          <p:nvPr/>
        </p:nvSpPr>
        <p:spPr>
          <a:xfrm>
            <a:off x="6972480" y="6638040"/>
            <a:ext cx="2828520" cy="49968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6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0" rIns="90000" bIns="18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HY울릉도B"/>
                <a:ea typeface="HY울릉도B"/>
              </a:rPr>
              <a:t>누에 사육 량(상자)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594" name="Picture 72"/>
          <p:cNvPicPr/>
          <p:nvPr/>
        </p:nvPicPr>
        <p:blipFill>
          <a:blip r:embed="rId5">
            <a:lum bright="-51000"/>
          </a:blip>
          <a:srcRect b="10452"/>
          <a:stretch/>
        </p:blipFill>
        <p:spPr>
          <a:xfrm>
            <a:off x="2400120" y="3780720"/>
            <a:ext cx="1303560" cy="2218680"/>
          </a:xfrm>
          <a:prstGeom prst="rect">
            <a:avLst/>
          </a:prstGeom>
          <a:ln w="9360">
            <a:noFill/>
          </a:ln>
        </p:spPr>
      </p:pic>
      <p:pic>
        <p:nvPicPr>
          <p:cNvPr id="595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>
            <a:off x="757080" y="3280680"/>
            <a:ext cx="1301760" cy="3103200"/>
          </a:xfrm>
          <a:prstGeom prst="rect">
            <a:avLst/>
          </a:prstGeom>
          <a:ln>
            <a:noFill/>
          </a:ln>
        </p:spPr>
      </p:pic>
      <p:pic>
        <p:nvPicPr>
          <p:cNvPr id="596" name="Picture 72"/>
          <p:cNvPicPr/>
          <p:nvPr/>
        </p:nvPicPr>
        <p:blipFill>
          <a:blip r:embed="rId7"/>
          <a:stretch/>
        </p:blipFill>
        <p:spPr>
          <a:xfrm>
            <a:off x="1589400" y="3709080"/>
            <a:ext cx="1239120" cy="2555280"/>
          </a:xfrm>
          <a:prstGeom prst="rect">
            <a:avLst/>
          </a:prstGeom>
          <a:ln>
            <a:noFill/>
          </a:ln>
        </p:spPr>
      </p:pic>
      <p:sp>
        <p:nvSpPr>
          <p:cNvPr id="597" name="CustomShape 11"/>
          <p:cNvSpPr/>
          <p:nvPr/>
        </p:nvSpPr>
        <p:spPr>
          <a:xfrm rot="19899000">
            <a:off x="1085400" y="2619360"/>
            <a:ext cx="6102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663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98" name="CustomShape 12"/>
          <p:cNvSpPr/>
          <p:nvPr/>
        </p:nvSpPr>
        <p:spPr>
          <a:xfrm rot="19682400">
            <a:off x="1798920" y="3059640"/>
            <a:ext cx="6102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597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599" name="CustomShape 13"/>
          <p:cNvSpPr/>
          <p:nvPr/>
        </p:nvSpPr>
        <p:spPr>
          <a:xfrm rot="19480800">
            <a:off x="2654640" y="3211920"/>
            <a:ext cx="6102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586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600" name="Picture 72"/>
          <p:cNvPicPr/>
          <p:nvPr/>
        </p:nvPicPr>
        <p:blipFill>
          <a:blip r:embed="rId8"/>
          <a:srcRect b="10452"/>
          <a:stretch/>
        </p:blipFill>
        <p:spPr>
          <a:xfrm>
            <a:off x="4114800" y="4212720"/>
            <a:ext cx="1303560" cy="1848960"/>
          </a:xfrm>
          <a:prstGeom prst="rect">
            <a:avLst/>
          </a:prstGeom>
          <a:ln w="9360">
            <a:noFill/>
          </a:ln>
        </p:spPr>
      </p:pic>
      <p:pic>
        <p:nvPicPr>
          <p:cNvPr id="601" name="Picture 72"/>
          <p:cNvPicPr/>
          <p:nvPr/>
        </p:nvPicPr>
        <p:blipFill>
          <a:blip r:embed="rId5">
            <a:lum contrast="55000"/>
          </a:blip>
          <a:srcRect b="10452"/>
          <a:stretch/>
        </p:blipFill>
        <p:spPr>
          <a:xfrm>
            <a:off x="3257640" y="2709000"/>
            <a:ext cx="1303560" cy="3306960"/>
          </a:xfrm>
          <a:prstGeom prst="rect">
            <a:avLst/>
          </a:prstGeom>
          <a:ln w="9360">
            <a:noFill/>
          </a:ln>
        </p:spPr>
      </p:pic>
      <p:sp>
        <p:nvSpPr>
          <p:cNvPr id="602" name="CustomShape 14"/>
          <p:cNvSpPr/>
          <p:nvPr/>
        </p:nvSpPr>
        <p:spPr>
          <a:xfrm rot="19538400">
            <a:off x="3513600" y="2516040"/>
            <a:ext cx="5778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700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603" name="CustomShape 15"/>
          <p:cNvSpPr/>
          <p:nvPr/>
        </p:nvSpPr>
        <p:spPr>
          <a:xfrm rot="19732200">
            <a:off x="4357080" y="3790800"/>
            <a:ext cx="68904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480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604" name="Picture 72"/>
          <p:cNvPicPr/>
          <p:nvPr/>
        </p:nvPicPr>
        <p:blipFill>
          <a:blip r:embed="rId9"/>
          <a:srcRect b="10452"/>
          <a:stretch/>
        </p:blipFill>
        <p:spPr>
          <a:xfrm>
            <a:off x="7472520" y="3280680"/>
            <a:ext cx="1303560" cy="2707920"/>
          </a:xfrm>
          <a:prstGeom prst="rect">
            <a:avLst/>
          </a:prstGeom>
          <a:ln w="9360">
            <a:noFill/>
          </a:ln>
        </p:spPr>
      </p:pic>
      <p:pic>
        <p:nvPicPr>
          <p:cNvPr id="605" name="Picture 72"/>
          <p:cNvPicPr/>
          <p:nvPr/>
        </p:nvPicPr>
        <p:blipFill>
          <a:blip r:embed="rId10"/>
          <a:stretch/>
        </p:blipFill>
        <p:spPr>
          <a:xfrm>
            <a:off x="6686640" y="3423600"/>
            <a:ext cx="1239120" cy="2915640"/>
          </a:xfrm>
          <a:prstGeom prst="rect">
            <a:avLst/>
          </a:prstGeom>
          <a:ln>
            <a:noFill/>
          </a:ln>
        </p:spPr>
      </p:pic>
      <p:sp>
        <p:nvSpPr>
          <p:cNvPr id="606" name="CustomShape 16"/>
          <p:cNvSpPr/>
          <p:nvPr/>
        </p:nvSpPr>
        <p:spPr>
          <a:xfrm rot="19611000">
            <a:off x="5920560" y="2849400"/>
            <a:ext cx="873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16,154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607" name="CustomShape 17"/>
          <p:cNvSpPr/>
          <p:nvPr/>
        </p:nvSpPr>
        <p:spPr>
          <a:xfrm rot="19500000">
            <a:off x="6774480" y="3143880"/>
            <a:ext cx="873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15,165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608" name="CustomShape 18"/>
          <p:cNvSpPr/>
          <p:nvPr/>
        </p:nvSpPr>
        <p:spPr>
          <a:xfrm rot="19480800">
            <a:off x="7559640" y="3145320"/>
            <a:ext cx="873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15,199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609" name="Picture 72"/>
          <p:cNvPicPr/>
          <p:nvPr/>
        </p:nvPicPr>
        <p:blipFill>
          <a:blip r:embed="rId8"/>
          <a:srcRect b="10452"/>
          <a:stretch/>
        </p:blipFill>
        <p:spPr>
          <a:xfrm>
            <a:off x="9186840" y="3780720"/>
            <a:ext cx="1303560" cy="2312640"/>
          </a:xfrm>
          <a:prstGeom prst="rect">
            <a:avLst/>
          </a:prstGeom>
          <a:ln w="9360">
            <a:noFill/>
          </a:ln>
        </p:spPr>
      </p:pic>
      <p:sp>
        <p:nvSpPr>
          <p:cNvPr id="610" name="CustomShape 19"/>
          <p:cNvSpPr/>
          <p:nvPr/>
        </p:nvSpPr>
        <p:spPr>
          <a:xfrm>
            <a:off x="6114960" y="6066720"/>
            <a:ext cx="3981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401">
                <a:solidFill>
                  <a:srgbClr val="FFFFFF"/>
                </a:solidFill>
                <a:latin typeface="HY울릉도B"/>
                <a:ea typeface="HY울릉도B"/>
              </a:rPr>
              <a:t>2009            2010             2011            2012             2017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611" name="Picture 72"/>
          <p:cNvPicPr/>
          <p:nvPr/>
        </p:nvPicPr>
        <p:blipFill>
          <a:blip r:embed="rId11"/>
          <a:srcRect b="10452"/>
          <a:stretch/>
        </p:blipFill>
        <p:spPr>
          <a:xfrm>
            <a:off x="8258040" y="2637720"/>
            <a:ext cx="1303560" cy="3410280"/>
          </a:xfrm>
          <a:prstGeom prst="rect">
            <a:avLst/>
          </a:prstGeom>
          <a:ln w="9360">
            <a:noFill/>
          </a:ln>
        </p:spPr>
      </p:pic>
      <p:sp>
        <p:nvSpPr>
          <p:cNvPr id="612" name="CustomShape 20"/>
          <p:cNvSpPr/>
          <p:nvPr/>
        </p:nvSpPr>
        <p:spPr>
          <a:xfrm rot="19316400">
            <a:off x="8402040" y="2503080"/>
            <a:ext cx="75420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18,000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613" name="CustomShape 21"/>
          <p:cNvSpPr/>
          <p:nvPr/>
        </p:nvSpPr>
        <p:spPr>
          <a:xfrm rot="19194600">
            <a:off x="9381240" y="3404160"/>
            <a:ext cx="74124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51">
                <a:solidFill>
                  <a:srgbClr val="000000"/>
                </a:solidFill>
                <a:latin typeface="-윤고딕360"/>
                <a:ea typeface="-윤고딕360"/>
              </a:rPr>
              <a:t>11,624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614" name="CustomShape 22"/>
          <p:cNvSpPr/>
          <p:nvPr/>
        </p:nvSpPr>
        <p:spPr>
          <a:xfrm>
            <a:off x="0" y="0"/>
            <a:ext cx="1080108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5" name="CustomShape 23"/>
          <p:cNvSpPr/>
          <p:nvPr/>
        </p:nvSpPr>
        <p:spPr>
          <a:xfrm>
            <a:off x="1042920" y="6066720"/>
            <a:ext cx="3981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401">
                <a:solidFill>
                  <a:srgbClr val="FFFFFF"/>
                </a:solidFill>
                <a:latin typeface="HY울릉도B"/>
                <a:ea typeface="HY울릉도B"/>
              </a:rPr>
              <a:t>2009            2010             2011            2012             2017</a:t>
            </a:r>
            <a:endParaRPr lang="en-US" sz="1600" b="0" strike="noStrike" spc="-1">
              <a:latin typeface="굴림"/>
            </a:endParaRPr>
          </a:p>
        </p:txBody>
      </p:sp>
      <p:sp>
        <p:nvSpPr>
          <p:cNvPr id="616" name="CustomShape 24"/>
          <p:cNvSpPr/>
          <p:nvPr/>
        </p:nvSpPr>
        <p:spPr>
          <a:xfrm>
            <a:off x="7561080" y="180360"/>
            <a:ext cx="3022920" cy="59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농림축산식품부(2017년 기준)</a:t>
            </a:r>
            <a:endParaRPr lang="en-US" sz="16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그림 48"/>
          <p:cNvPicPr/>
          <p:nvPr/>
        </p:nvPicPr>
        <p:blipFill>
          <a:blip r:embed="rId2"/>
          <a:srcRect t="6193"/>
          <a:stretch/>
        </p:blipFill>
        <p:spPr>
          <a:xfrm>
            <a:off x="0" y="0"/>
            <a:ext cx="10801080" cy="7344720"/>
          </a:xfrm>
          <a:prstGeom prst="rect">
            <a:avLst/>
          </a:prstGeom>
          <a:ln>
            <a:noFill/>
          </a:ln>
        </p:spPr>
      </p:pic>
      <p:sp>
        <p:nvSpPr>
          <p:cNvPr id="618" name="CustomShape 1"/>
          <p:cNvSpPr/>
          <p:nvPr/>
        </p:nvSpPr>
        <p:spPr>
          <a:xfrm>
            <a:off x="0" y="0"/>
            <a:ext cx="1080108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9" name="CustomShape 2"/>
          <p:cNvSpPr/>
          <p:nvPr/>
        </p:nvSpPr>
        <p:spPr>
          <a:xfrm>
            <a:off x="614160" y="757080"/>
            <a:ext cx="98582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51" dirty="0">
                <a:solidFill>
                  <a:srgbClr val="3C2B00"/>
                </a:solidFill>
                <a:latin typeface="HY울릉도B"/>
                <a:ea typeface="HY울릉도B"/>
              </a:rPr>
              <a:t>2-5 </a:t>
            </a:r>
            <a:r>
              <a:rPr lang="en-US" sz="3600" b="1" strike="noStrike" spc="-301" dirty="0" err="1">
                <a:solidFill>
                  <a:srgbClr val="000000"/>
                </a:solidFill>
                <a:latin typeface="맑은 고딕"/>
                <a:ea typeface="HY울릉도B"/>
              </a:rPr>
              <a:t>양잠농가</a:t>
            </a:r>
            <a:r>
              <a:rPr lang="en-US" sz="3600" b="1" strike="noStrike" spc="-301" dirty="0">
                <a:solidFill>
                  <a:srgbClr val="000000"/>
                </a:solidFill>
                <a:latin typeface="맑은 고딕"/>
                <a:ea typeface="HY울릉도B"/>
              </a:rPr>
              <a:t> </a:t>
            </a:r>
            <a:r>
              <a:rPr lang="en-US" sz="3600" b="1" strike="noStrike" spc="-301" dirty="0" err="1">
                <a:solidFill>
                  <a:srgbClr val="000000"/>
                </a:solidFill>
                <a:latin typeface="맑은 고딕"/>
                <a:ea typeface="HY울릉도B"/>
              </a:rPr>
              <a:t>경력</a:t>
            </a:r>
            <a:r>
              <a:rPr lang="en-US" sz="3600" b="1" strike="noStrike" spc="-301" dirty="0">
                <a:solidFill>
                  <a:srgbClr val="000000"/>
                </a:solidFill>
                <a:latin typeface="맑은 고딕"/>
                <a:ea typeface="HY울릉도B"/>
              </a:rPr>
              <a:t>, </a:t>
            </a:r>
            <a:r>
              <a:rPr lang="en-US" sz="3600" b="1" strike="noStrike" spc="-301" dirty="0" err="1">
                <a:solidFill>
                  <a:srgbClr val="000000"/>
                </a:solidFill>
                <a:latin typeface="맑은 고딕"/>
                <a:ea typeface="HY울릉도B"/>
              </a:rPr>
              <a:t>연령</a:t>
            </a:r>
            <a:r>
              <a:rPr lang="en-US" sz="3600" b="1" strike="noStrike" spc="-301" dirty="0">
                <a:solidFill>
                  <a:srgbClr val="000000"/>
                </a:solidFill>
                <a:latin typeface="맑은 고딕"/>
                <a:ea typeface="HY울릉도B"/>
              </a:rPr>
              <a:t>, </a:t>
            </a:r>
            <a:r>
              <a:rPr lang="en-US" sz="3600" b="1" strike="noStrike" spc="-301" dirty="0" err="1">
                <a:solidFill>
                  <a:srgbClr val="000000"/>
                </a:solidFill>
                <a:latin typeface="맑은 고딕"/>
                <a:ea typeface="HY울릉도B"/>
              </a:rPr>
              <a:t>소득별</a:t>
            </a:r>
            <a:r>
              <a:rPr lang="en-US" sz="3600" b="1" strike="noStrike" spc="-301" dirty="0">
                <a:solidFill>
                  <a:srgbClr val="000000"/>
                </a:solidFill>
                <a:latin typeface="맑은 고딕"/>
                <a:ea typeface="HY울릉도B"/>
              </a:rPr>
              <a:t> </a:t>
            </a:r>
            <a:r>
              <a:rPr lang="en-US" sz="3600" b="1" strike="noStrike" spc="-301" dirty="0" err="1">
                <a:solidFill>
                  <a:srgbClr val="000000"/>
                </a:solidFill>
                <a:latin typeface="맑은 고딕"/>
                <a:ea typeface="HY울릉도B"/>
              </a:rPr>
              <a:t>현황</a:t>
            </a:r>
            <a:r>
              <a:rPr lang="en-US" sz="2100" b="1" strike="noStrike" spc="-151" dirty="0">
                <a:solidFill>
                  <a:srgbClr val="000000"/>
                </a:solidFill>
                <a:latin typeface="맑은 고딕"/>
                <a:ea typeface="HY울릉도B"/>
              </a:rPr>
              <a:t>(총 4,917호)</a:t>
            </a:r>
            <a:endParaRPr lang="en-US" sz="2100" b="0" strike="noStrike" spc="-1" dirty="0">
              <a:latin typeface="굴림"/>
            </a:endParaRPr>
          </a:p>
        </p:txBody>
      </p:sp>
      <p:sp>
        <p:nvSpPr>
          <p:cNvPr id="620" name="CustomShape 3"/>
          <p:cNvSpPr/>
          <p:nvPr/>
        </p:nvSpPr>
        <p:spPr>
          <a:xfrm>
            <a:off x="1442880" y="1637640"/>
            <a:ext cx="5643360" cy="3214440"/>
          </a:xfrm>
          <a:prstGeom prst="roundRect">
            <a:avLst>
              <a:gd name="adj" fmla="val 1811"/>
            </a:avLst>
          </a:prstGeom>
          <a:blipFill rotWithShape="0">
            <a:blip r:embed="rId3">
              <a:alphaModFix amt="39000"/>
            </a:blip>
            <a:tile/>
          </a:blipFill>
          <a:ln w="63360">
            <a:solidFill>
              <a:schemeClr val="tx1">
                <a:lumMod val="50000"/>
                <a:lumOff val="50000"/>
                <a:alpha val="52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621" name="Group 4"/>
          <p:cNvGrpSpPr/>
          <p:nvPr/>
        </p:nvGrpSpPr>
        <p:grpSpPr>
          <a:xfrm>
            <a:off x="543240" y="1923120"/>
            <a:ext cx="4328640" cy="2785680"/>
            <a:chOff x="543240" y="1923120"/>
            <a:chExt cx="4328640" cy="2785680"/>
          </a:xfrm>
        </p:grpSpPr>
        <p:sp>
          <p:nvSpPr>
            <p:cNvPr id="622" name="CustomShape 5"/>
            <p:cNvSpPr/>
            <p:nvPr/>
          </p:nvSpPr>
          <p:spPr>
            <a:xfrm rot="5400000">
              <a:off x="167400" y="2743560"/>
              <a:ext cx="2785680" cy="1144440"/>
            </a:xfrm>
            <a:prstGeom prst="rect">
              <a:avLst/>
            </a:prstGeom>
            <a:blipFill rotWithShape="0">
              <a:blip r:embed="rId4"/>
              <a:tile/>
            </a:blipFill>
            <a:ln>
              <a:noFill/>
            </a:ln>
            <a:effectLst>
              <a:outerShdw blurRad="107950" dist="126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23" name="CustomShape 6"/>
            <p:cNvSpPr/>
            <p:nvPr/>
          </p:nvSpPr>
          <p:spPr>
            <a:xfrm rot="5400000">
              <a:off x="1317960" y="1154520"/>
              <a:ext cx="2779200" cy="4328640"/>
            </a:xfrm>
            <a:custGeom>
              <a:avLst/>
              <a:gdLst/>
              <a:ahLst/>
              <a:cxnLst/>
              <a:rect l="l" t="t" r="r" b="b"/>
              <a:pathLst>
                <a:path w="6611643" h="2649839">
                  <a:moveTo>
                    <a:pt x="0" y="2649839"/>
                  </a:moveTo>
                  <a:lnTo>
                    <a:pt x="1058283" y="56444"/>
                  </a:lnTo>
                  <a:lnTo>
                    <a:pt x="5451760" y="0"/>
                  </a:lnTo>
                  <a:lnTo>
                    <a:pt x="6611643" y="2649839"/>
                  </a:lnTo>
                  <a:lnTo>
                    <a:pt x="0" y="2649839"/>
                  </a:lnTo>
                  <a:close/>
                </a:path>
              </a:pathLst>
            </a:custGeom>
            <a:gradFill rotWithShape="0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/>
            </a:gradFill>
            <a:ln w="3240">
              <a:solidFill>
                <a:schemeClr val="bg1">
                  <a:lumMod val="75000"/>
                </a:schemeClr>
              </a:solidFill>
              <a:round/>
            </a:ln>
            <a:scene3d>
              <a:camera prst="orthographicFront">
                <a:rot lat="17099982" lon="0" rev="0"/>
              </a:camera>
              <a:lightRig rig="threePt" dir="t"/>
            </a:scene3d>
            <a:sp3d prstMaterial="matte">
              <a:extrusionClr>
                <a:schemeClr val="bg1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624" name="CustomShape 7"/>
          <p:cNvSpPr/>
          <p:nvPr/>
        </p:nvSpPr>
        <p:spPr>
          <a:xfrm>
            <a:off x="1901880" y="1423080"/>
            <a:ext cx="2683800" cy="4320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0" rIns="90000" bIns="18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FFFFF"/>
                </a:solidFill>
                <a:latin typeface="HY울릉도B"/>
                <a:ea typeface="HY울릉도B"/>
              </a:rPr>
              <a:t>양잠업 종사경력</a:t>
            </a:r>
            <a:endParaRPr lang="en-US" sz="2000" b="0" strike="noStrike" spc="-1">
              <a:latin typeface="굴림"/>
            </a:endParaRPr>
          </a:p>
        </p:txBody>
      </p:sp>
      <p:sp>
        <p:nvSpPr>
          <p:cNvPr id="625" name="CustomShape 8"/>
          <p:cNvSpPr/>
          <p:nvPr/>
        </p:nvSpPr>
        <p:spPr>
          <a:xfrm>
            <a:off x="1085760" y="1923120"/>
            <a:ext cx="987480" cy="252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3년이하  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200000"/>
              </a:lnSpc>
            </a:pPr>
            <a:r>
              <a:rPr lang="en-US" sz="16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 3~5년   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200000"/>
              </a:lnSpc>
            </a:pPr>
            <a:r>
              <a:rPr lang="en-US" sz="16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6~10년   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200000"/>
              </a:lnSpc>
            </a:pPr>
            <a:r>
              <a:rPr lang="en-US" sz="16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11~20년   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200000"/>
              </a:lnSpc>
            </a:pPr>
            <a:r>
              <a:rPr lang="en-US" sz="16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21년이상</a:t>
            </a:r>
            <a:endParaRPr lang="en-US" sz="1600" b="0" strike="noStrike" spc="-1">
              <a:latin typeface="굴림"/>
            </a:endParaRPr>
          </a:p>
        </p:txBody>
      </p:sp>
      <p:pic>
        <p:nvPicPr>
          <p:cNvPr id="626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 rot="5400000">
            <a:off x="2703240" y="1234080"/>
            <a:ext cx="927000" cy="2018880"/>
          </a:xfrm>
          <a:prstGeom prst="rect">
            <a:avLst/>
          </a:prstGeom>
          <a:ln>
            <a:noFill/>
          </a:ln>
        </p:spPr>
      </p:pic>
      <p:sp>
        <p:nvSpPr>
          <p:cNvPr id="627" name="CustomShape 9"/>
          <p:cNvSpPr/>
          <p:nvPr/>
        </p:nvSpPr>
        <p:spPr>
          <a:xfrm rot="19899000">
            <a:off x="4633920" y="1991520"/>
            <a:ext cx="53460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575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28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 rot="5400000">
            <a:off x="3488400" y="735120"/>
            <a:ext cx="927000" cy="4017600"/>
          </a:xfrm>
          <a:prstGeom prst="rect">
            <a:avLst/>
          </a:prstGeom>
          <a:ln>
            <a:noFill/>
          </a:ln>
        </p:spPr>
      </p:pic>
      <p:sp>
        <p:nvSpPr>
          <p:cNvPr id="629" name="CustomShape 10"/>
          <p:cNvSpPr/>
          <p:nvPr/>
        </p:nvSpPr>
        <p:spPr>
          <a:xfrm rot="19899000">
            <a:off x="5692320" y="2491560"/>
            <a:ext cx="703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1.118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30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 rot="5400000">
            <a:off x="3694320" y="957960"/>
            <a:ext cx="927000" cy="4571640"/>
          </a:xfrm>
          <a:prstGeom prst="rect">
            <a:avLst/>
          </a:prstGeom>
          <a:ln>
            <a:noFill/>
          </a:ln>
        </p:spPr>
      </p:pic>
      <p:sp>
        <p:nvSpPr>
          <p:cNvPr id="631" name="CustomShape 11"/>
          <p:cNvSpPr/>
          <p:nvPr/>
        </p:nvSpPr>
        <p:spPr>
          <a:xfrm rot="19899000">
            <a:off x="6121080" y="2920320"/>
            <a:ext cx="703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1,842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32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 rot="5400000">
            <a:off x="2938680" y="2427840"/>
            <a:ext cx="927000" cy="2631960"/>
          </a:xfrm>
          <a:prstGeom prst="rect">
            <a:avLst/>
          </a:prstGeom>
          <a:ln>
            <a:noFill/>
          </a:ln>
        </p:spPr>
      </p:pic>
      <p:sp>
        <p:nvSpPr>
          <p:cNvPr id="633" name="CustomShape 12"/>
          <p:cNvSpPr/>
          <p:nvPr/>
        </p:nvSpPr>
        <p:spPr>
          <a:xfrm rot="19899000">
            <a:off x="4705560" y="3562920"/>
            <a:ext cx="53460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905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34" name="Picture 72"/>
          <p:cNvPicPr/>
          <p:nvPr/>
        </p:nvPicPr>
        <p:blipFill>
          <a:blip r:embed="rId5">
            <a:lum bright="-10000"/>
          </a:blip>
          <a:srcRect t="1791"/>
          <a:stretch/>
        </p:blipFill>
        <p:spPr>
          <a:xfrm rot="5400000">
            <a:off x="2523240" y="3486600"/>
            <a:ext cx="927000" cy="1515240"/>
          </a:xfrm>
          <a:prstGeom prst="rect">
            <a:avLst/>
          </a:prstGeom>
          <a:ln>
            <a:noFill/>
          </a:ln>
        </p:spPr>
      </p:pic>
      <p:sp>
        <p:nvSpPr>
          <p:cNvPr id="635" name="CustomShape 13"/>
          <p:cNvSpPr/>
          <p:nvPr/>
        </p:nvSpPr>
        <p:spPr>
          <a:xfrm rot="19899000">
            <a:off x="3994200" y="4026240"/>
            <a:ext cx="53460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477</a:t>
            </a:r>
            <a:endParaRPr lang="en-US" sz="1800" b="0" strike="noStrike" spc="-1">
              <a:latin typeface="굴림"/>
            </a:endParaRPr>
          </a:p>
        </p:txBody>
      </p:sp>
      <p:grpSp>
        <p:nvGrpSpPr>
          <p:cNvPr id="636" name="Group 14"/>
          <p:cNvGrpSpPr/>
          <p:nvPr/>
        </p:nvGrpSpPr>
        <p:grpSpPr>
          <a:xfrm>
            <a:off x="4257720" y="4259520"/>
            <a:ext cx="5261400" cy="3328560"/>
            <a:chOff x="4257720" y="4259520"/>
            <a:chExt cx="5261400" cy="3328560"/>
          </a:xfrm>
        </p:grpSpPr>
        <p:sp>
          <p:nvSpPr>
            <p:cNvPr id="637" name="CustomShape 15"/>
            <p:cNvSpPr/>
            <p:nvPr/>
          </p:nvSpPr>
          <p:spPr>
            <a:xfrm>
              <a:off x="5620680" y="6351840"/>
              <a:ext cx="3898440" cy="928800"/>
            </a:xfrm>
            <a:prstGeom prst="ellipse">
              <a:avLst/>
            </a:prstGeom>
            <a:gradFill rotWithShape="0">
              <a:gsLst>
                <a:gs pos="0">
                  <a:srgbClr val="292929"/>
                </a:gs>
                <a:gs pos="100000">
                  <a:schemeClr val="tx1">
                    <a:alpha val="0"/>
                  </a:schemeClr>
                </a:gs>
              </a:gsLst>
              <a:lin ang="2700000"/>
            </a:gradFill>
            <a:ln w="324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8" name="CustomShape 16"/>
            <p:cNvSpPr/>
            <p:nvPr/>
          </p:nvSpPr>
          <p:spPr>
            <a:xfrm rot="20601600">
              <a:off x="5169960" y="4961160"/>
              <a:ext cx="3893760" cy="2113560"/>
            </a:xfrm>
            <a:prstGeom prst="ellipse">
              <a:avLst/>
            </a:prstGeom>
            <a:gradFill rotWithShape="0">
              <a:gsLst>
                <a:gs pos="0">
                  <a:srgbClr val="29698D"/>
                </a:gs>
                <a:gs pos="50000">
                  <a:srgbClr val="CBDBE3"/>
                </a:gs>
                <a:gs pos="100000">
                  <a:srgbClr val="29698D"/>
                </a:gs>
              </a:gsLst>
              <a:lin ang="0"/>
            </a:gra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9" name="CustomShape 17"/>
            <p:cNvSpPr/>
            <p:nvPr/>
          </p:nvSpPr>
          <p:spPr>
            <a:xfrm rot="20601600">
              <a:off x="5112000" y="4774680"/>
              <a:ext cx="3898440" cy="2048040"/>
            </a:xfrm>
            <a:prstGeom prst="ellipse">
              <a:avLst/>
            </a:prstGeom>
            <a:gradFill rotWithShape="0">
              <a:gsLst>
                <a:gs pos="0">
                  <a:srgbClr val="208282"/>
                </a:gs>
                <a:gs pos="100000">
                  <a:srgbClr val="33CCCC"/>
                </a:gs>
              </a:gsLst>
              <a:lin ang="1698000"/>
            </a:gra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0" name="Line 18"/>
            <p:cNvSpPr/>
            <p:nvPr/>
          </p:nvSpPr>
          <p:spPr>
            <a:xfrm>
              <a:off x="8829360" y="5187960"/>
              <a:ext cx="500400" cy="1440"/>
            </a:xfrm>
            <a:prstGeom prst="line">
              <a:avLst/>
            </a:prstGeom>
            <a:ln w="12600">
              <a:solidFill>
                <a:srgbClr val="00206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1" name="CustomShape 19"/>
            <p:cNvSpPr/>
            <p:nvPr/>
          </p:nvSpPr>
          <p:spPr>
            <a:xfrm>
              <a:off x="7758000" y="4687920"/>
              <a:ext cx="1142640" cy="571320"/>
            </a:xfrm>
            <a:prstGeom prst="can">
              <a:avLst>
                <a:gd name="adj" fmla="val 2500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2" name="Line 20"/>
            <p:cNvSpPr/>
            <p:nvPr/>
          </p:nvSpPr>
          <p:spPr>
            <a:xfrm>
              <a:off x="8115120" y="5688000"/>
              <a:ext cx="785880" cy="1440"/>
            </a:xfrm>
            <a:prstGeom prst="line">
              <a:avLst/>
            </a:prstGeom>
            <a:ln w="12600">
              <a:solidFill>
                <a:srgbClr val="00206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3" name="CustomShape 21"/>
            <p:cNvSpPr/>
            <p:nvPr/>
          </p:nvSpPr>
          <p:spPr>
            <a:xfrm>
              <a:off x="7043760" y="5187960"/>
              <a:ext cx="1142640" cy="571320"/>
            </a:xfrm>
            <a:prstGeom prst="can">
              <a:avLst>
                <a:gd name="adj" fmla="val 2500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4" name="Line 22"/>
            <p:cNvSpPr/>
            <p:nvPr/>
          </p:nvSpPr>
          <p:spPr>
            <a:xfrm>
              <a:off x="7686360" y="6116760"/>
              <a:ext cx="857520" cy="1440"/>
            </a:xfrm>
            <a:prstGeom prst="line">
              <a:avLst/>
            </a:prstGeom>
            <a:ln w="12600">
              <a:solidFill>
                <a:srgbClr val="00206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5" name="CustomShape 23"/>
            <p:cNvSpPr/>
            <p:nvPr/>
          </p:nvSpPr>
          <p:spPr>
            <a:xfrm>
              <a:off x="6615000" y="5616720"/>
              <a:ext cx="1142640" cy="571320"/>
            </a:xfrm>
            <a:prstGeom prst="can">
              <a:avLst>
                <a:gd name="adj" fmla="val 2500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6" name="Line 24"/>
            <p:cNvSpPr/>
            <p:nvPr/>
          </p:nvSpPr>
          <p:spPr>
            <a:xfrm>
              <a:off x="6900840" y="6545160"/>
              <a:ext cx="928440" cy="1800"/>
            </a:xfrm>
            <a:prstGeom prst="line">
              <a:avLst/>
            </a:prstGeom>
            <a:ln w="12600">
              <a:solidFill>
                <a:srgbClr val="00206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7" name="CustomShape 25"/>
            <p:cNvSpPr/>
            <p:nvPr/>
          </p:nvSpPr>
          <p:spPr>
            <a:xfrm>
              <a:off x="5829480" y="6045480"/>
              <a:ext cx="1142640" cy="571320"/>
            </a:xfrm>
            <a:prstGeom prst="can">
              <a:avLst>
                <a:gd name="adj" fmla="val 25000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648" name="Group 26"/>
            <p:cNvGrpSpPr/>
            <p:nvPr/>
          </p:nvGrpSpPr>
          <p:grpSpPr>
            <a:xfrm>
              <a:off x="4757760" y="6402600"/>
              <a:ext cx="1857240" cy="571320"/>
              <a:chOff x="4757760" y="6402600"/>
              <a:chExt cx="1857240" cy="571320"/>
            </a:xfrm>
          </p:grpSpPr>
          <p:sp>
            <p:nvSpPr>
              <p:cNvPr id="649" name="Line 27"/>
              <p:cNvSpPr/>
              <p:nvPr/>
            </p:nvSpPr>
            <p:spPr>
              <a:xfrm>
                <a:off x="5829120" y="6902280"/>
                <a:ext cx="785880" cy="1800"/>
              </a:xfrm>
              <a:prstGeom prst="line">
                <a:avLst/>
              </a:prstGeom>
              <a:ln w="12600">
                <a:solidFill>
                  <a:srgbClr val="00206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650" name="CustomShape 28"/>
              <p:cNvSpPr/>
              <p:nvPr/>
            </p:nvSpPr>
            <p:spPr>
              <a:xfrm>
                <a:off x="4757760" y="6402600"/>
                <a:ext cx="1142640" cy="571320"/>
              </a:xfrm>
              <a:prstGeom prst="can">
                <a:avLst>
                  <a:gd name="adj" fmla="val 25000"/>
                </a:avLst>
              </a:prstGeom>
              <a:ln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651" name="CustomShape 29"/>
            <p:cNvSpPr/>
            <p:nvPr/>
          </p:nvSpPr>
          <p:spPr>
            <a:xfrm>
              <a:off x="4829040" y="6616800"/>
              <a:ext cx="1071360" cy="285480"/>
            </a:xfrm>
            <a:custGeom>
              <a:avLst/>
              <a:gdLst/>
              <a:ahLst/>
              <a:cxnLst/>
              <a:rect l="0" t="0" r="r" b="b"/>
              <a:pathLst>
                <a:path w="2978" h="795">
                  <a:moveTo>
                    <a:pt x="0" y="0"/>
                  </a:moveTo>
                  <a:lnTo>
                    <a:pt x="1488" y="198"/>
                  </a:lnTo>
                  <a:lnTo>
                    <a:pt x="2977" y="0"/>
                  </a:lnTo>
                  <a:moveTo>
                    <a:pt x="0" y="595"/>
                  </a:moveTo>
                  <a:lnTo>
                    <a:pt x="1488" y="794"/>
                  </a:lnTo>
                  <a:lnTo>
                    <a:pt x="2977" y="595"/>
                  </a:lnTo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prstTxWarp prst="textChevronInverted">
                <a:avLst/>
              </a:prstTxWarp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</a:rPr>
                <a:t>1천만원이하</a:t>
              </a:r>
              <a:endParaRPr lang="en-US" sz="1800" b="0" strike="noStrike" spc="-1">
                <a:latin typeface="굴림"/>
              </a:endParaRPr>
            </a:p>
          </p:txBody>
        </p:sp>
        <p:sp>
          <p:nvSpPr>
            <p:cNvPr id="652" name="CustomShape 30"/>
            <p:cNvSpPr/>
            <p:nvPr/>
          </p:nvSpPr>
          <p:spPr>
            <a:xfrm>
              <a:off x="5972040" y="6259680"/>
              <a:ext cx="856800" cy="285480"/>
            </a:xfrm>
            <a:custGeom>
              <a:avLst/>
              <a:gdLst/>
              <a:ahLst/>
              <a:cxnLst/>
              <a:rect l="0" t="0" r="r" b="b"/>
              <a:pathLst>
                <a:path w="2382" h="795">
                  <a:moveTo>
                    <a:pt x="0" y="0"/>
                  </a:moveTo>
                  <a:lnTo>
                    <a:pt x="1190" y="198"/>
                  </a:lnTo>
                  <a:lnTo>
                    <a:pt x="2381" y="0"/>
                  </a:lnTo>
                  <a:moveTo>
                    <a:pt x="0" y="595"/>
                  </a:moveTo>
                  <a:lnTo>
                    <a:pt x="1190" y="794"/>
                  </a:lnTo>
                  <a:lnTo>
                    <a:pt x="2381" y="595"/>
                  </a:lnTo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prstTxWarp prst="textChevronInverted">
                <a:avLst/>
              </a:prstTxWarp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</a:rPr>
                <a:t>1~3천만원</a:t>
              </a:r>
              <a:endParaRPr lang="en-US" sz="1800" b="0" strike="noStrike" spc="-1">
                <a:latin typeface="굴림"/>
              </a:endParaRPr>
            </a:p>
          </p:txBody>
        </p:sp>
        <p:sp>
          <p:nvSpPr>
            <p:cNvPr id="653" name="CustomShape 31"/>
            <p:cNvSpPr/>
            <p:nvPr/>
          </p:nvSpPr>
          <p:spPr>
            <a:xfrm>
              <a:off x="6829560" y="5830920"/>
              <a:ext cx="856800" cy="285480"/>
            </a:xfrm>
            <a:custGeom>
              <a:avLst/>
              <a:gdLst/>
              <a:ahLst/>
              <a:cxnLst/>
              <a:rect l="0" t="0" r="r" b="b"/>
              <a:pathLst>
                <a:path w="2382" h="795">
                  <a:moveTo>
                    <a:pt x="0" y="0"/>
                  </a:moveTo>
                  <a:lnTo>
                    <a:pt x="1190" y="198"/>
                  </a:lnTo>
                  <a:lnTo>
                    <a:pt x="2381" y="0"/>
                  </a:lnTo>
                  <a:moveTo>
                    <a:pt x="0" y="595"/>
                  </a:moveTo>
                  <a:lnTo>
                    <a:pt x="1190" y="794"/>
                  </a:lnTo>
                  <a:lnTo>
                    <a:pt x="2381" y="595"/>
                  </a:lnTo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prstTxWarp prst="textChevronInverted">
                <a:avLst/>
              </a:prstTxWarp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</a:rPr>
                <a:t>3~5천만원</a:t>
              </a:r>
              <a:endParaRPr lang="en-US" sz="1800" b="0" strike="noStrike" spc="-1">
                <a:latin typeface="굴림"/>
              </a:endParaRPr>
            </a:p>
          </p:txBody>
        </p:sp>
        <p:sp>
          <p:nvSpPr>
            <p:cNvPr id="654" name="CustomShape 32"/>
            <p:cNvSpPr/>
            <p:nvPr/>
          </p:nvSpPr>
          <p:spPr>
            <a:xfrm>
              <a:off x="7400880" y="5402520"/>
              <a:ext cx="571320" cy="285480"/>
            </a:xfrm>
            <a:custGeom>
              <a:avLst/>
              <a:gdLst/>
              <a:ahLst/>
              <a:cxnLst/>
              <a:rect l="0" t="0" r="r" b="b"/>
              <a:pathLst>
                <a:path w="1589" h="795">
                  <a:moveTo>
                    <a:pt x="0" y="0"/>
                  </a:moveTo>
                  <a:lnTo>
                    <a:pt x="794" y="198"/>
                  </a:lnTo>
                  <a:lnTo>
                    <a:pt x="1588" y="0"/>
                  </a:lnTo>
                  <a:moveTo>
                    <a:pt x="0" y="595"/>
                  </a:moveTo>
                  <a:lnTo>
                    <a:pt x="794" y="794"/>
                  </a:lnTo>
                  <a:lnTo>
                    <a:pt x="1588" y="595"/>
                  </a:lnTo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prstTxWarp prst="textChevronInverted">
                <a:avLst/>
              </a:prstTxWarp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</a:rPr>
                <a:t>5~1억</a:t>
              </a:r>
              <a:endParaRPr lang="en-US" sz="1800" b="0" strike="noStrike" spc="-1">
                <a:latin typeface="굴림"/>
              </a:endParaRPr>
            </a:p>
          </p:txBody>
        </p:sp>
        <p:sp>
          <p:nvSpPr>
            <p:cNvPr id="655" name="CustomShape 33"/>
            <p:cNvSpPr/>
            <p:nvPr/>
          </p:nvSpPr>
          <p:spPr>
            <a:xfrm>
              <a:off x="7972560" y="4902480"/>
              <a:ext cx="785520" cy="213840"/>
            </a:xfrm>
            <a:custGeom>
              <a:avLst/>
              <a:gdLst/>
              <a:ahLst/>
              <a:cxnLst/>
              <a:rect l="0" t="0" r="r" b="b"/>
              <a:pathLst>
                <a:path w="2184" h="596">
                  <a:moveTo>
                    <a:pt x="0" y="0"/>
                  </a:moveTo>
                  <a:lnTo>
                    <a:pt x="1091" y="148"/>
                  </a:lnTo>
                  <a:lnTo>
                    <a:pt x="2183" y="0"/>
                  </a:lnTo>
                  <a:moveTo>
                    <a:pt x="0" y="446"/>
                  </a:moveTo>
                  <a:lnTo>
                    <a:pt x="1091" y="595"/>
                  </a:lnTo>
                  <a:lnTo>
                    <a:pt x="2183" y="446"/>
                  </a:lnTo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prstTxWarp prst="textChevronInverted">
                <a:avLst/>
              </a:prstTxWarp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</a:rPr>
                <a:t>1억 이상</a:t>
              </a:r>
              <a:endParaRPr lang="en-US" sz="1800" b="0" strike="noStrike" spc="-1">
                <a:latin typeface="굴림"/>
              </a:endParaRPr>
            </a:p>
          </p:txBody>
        </p:sp>
        <p:sp>
          <p:nvSpPr>
            <p:cNvPr id="656" name="CustomShape 34"/>
            <p:cNvSpPr/>
            <p:nvPr/>
          </p:nvSpPr>
          <p:spPr>
            <a:xfrm>
              <a:off x="4257720" y="4687920"/>
              <a:ext cx="3314520" cy="43200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63500" dist="3816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 lIns="90000" tIns="0" rIns="90000" bIns="18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strike="noStrike" spc="-1">
                  <a:solidFill>
                    <a:srgbClr val="FFFFFF"/>
                  </a:solidFill>
                  <a:latin typeface="HY울릉도B"/>
                  <a:ea typeface="HY울릉도B"/>
                </a:rPr>
                <a:t>양잠농가 가구당 소득현황</a:t>
              </a:r>
              <a:endParaRPr lang="en-US" sz="2000" b="0" strike="noStrike" spc="-1">
                <a:latin typeface="굴림"/>
              </a:endParaRPr>
            </a:p>
          </p:txBody>
        </p:sp>
      </p:grpSp>
      <p:sp>
        <p:nvSpPr>
          <p:cNvPr id="657" name="CustomShape 35"/>
          <p:cNvSpPr/>
          <p:nvPr/>
        </p:nvSpPr>
        <p:spPr>
          <a:xfrm>
            <a:off x="6592320" y="6688440"/>
            <a:ext cx="130428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EFEFE"/>
                </a:solidFill>
                <a:latin typeface="휴먼둥근헤드라인"/>
                <a:ea typeface="휴먼둥근헤드라인"/>
              </a:rPr>
              <a:t>2,765</a:t>
            </a:r>
            <a:r>
              <a:rPr lang="en-US" sz="1800" b="1" strike="noStrike" spc="-1">
                <a:solidFill>
                  <a:srgbClr val="000000"/>
                </a:solidFill>
                <a:latin typeface="맑은 고딕"/>
                <a:ea typeface="휴먼둥근헤드라인"/>
              </a:rPr>
              <a:t>호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658" name="CustomShape 36"/>
          <p:cNvSpPr/>
          <p:nvPr/>
        </p:nvSpPr>
        <p:spPr>
          <a:xfrm>
            <a:off x="7878240" y="6330960"/>
            <a:ext cx="130428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EFEFE"/>
                </a:solidFill>
                <a:latin typeface="휴먼둥근헤드라인"/>
                <a:ea typeface="휴먼둥근헤드라인"/>
              </a:rPr>
              <a:t>1,830</a:t>
            </a:r>
            <a:r>
              <a:rPr lang="en-US" sz="1800" b="1" strike="noStrike" spc="-1">
                <a:solidFill>
                  <a:srgbClr val="000000"/>
                </a:solidFill>
                <a:latin typeface="맑은 고딕"/>
                <a:ea typeface="휴먼둥근헤드라인"/>
              </a:rPr>
              <a:t>호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659" name="CustomShape 37"/>
          <p:cNvSpPr/>
          <p:nvPr/>
        </p:nvSpPr>
        <p:spPr>
          <a:xfrm>
            <a:off x="8562600" y="5902560"/>
            <a:ext cx="9950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EFEFE"/>
                </a:solidFill>
                <a:latin typeface="휴먼둥근헤드라인"/>
                <a:ea typeface="휴먼둥근헤드라인"/>
              </a:rPr>
              <a:t>234</a:t>
            </a:r>
            <a:r>
              <a:rPr lang="en-US" sz="1800" b="1" strike="noStrike" spc="-1">
                <a:solidFill>
                  <a:srgbClr val="000000"/>
                </a:solidFill>
                <a:latin typeface="맑은 고딕"/>
                <a:ea typeface="휴먼둥근헤드라인"/>
              </a:rPr>
              <a:t>호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660" name="CustomShape 38"/>
          <p:cNvSpPr/>
          <p:nvPr/>
        </p:nvSpPr>
        <p:spPr>
          <a:xfrm>
            <a:off x="9017280" y="5402520"/>
            <a:ext cx="79992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EFEFE"/>
                </a:solidFill>
                <a:latin typeface="휴먼둥근헤드라인"/>
                <a:ea typeface="휴먼둥근헤드라인"/>
              </a:rPr>
              <a:t>72</a:t>
            </a:r>
            <a:r>
              <a:rPr lang="en-US" sz="1800" b="1" strike="noStrike" spc="-1">
                <a:solidFill>
                  <a:srgbClr val="000000"/>
                </a:solidFill>
                <a:latin typeface="맑은 고딕"/>
                <a:ea typeface="휴먼둥근헤드라인"/>
              </a:rPr>
              <a:t>호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661" name="CustomShape 39"/>
          <p:cNvSpPr/>
          <p:nvPr/>
        </p:nvSpPr>
        <p:spPr>
          <a:xfrm>
            <a:off x="9247680" y="4902480"/>
            <a:ext cx="79992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FEFEFE"/>
                </a:solidFill>
                <a:latin typeface="휴먼둥근헤드라인"/>
                <a:ea typeface="휴먼둥근헤드라인"/>
              </a:rPr>
              <a:t>16</a:t>
            </a:r>
            <a:r>
              <a:rPr lang="en-US" sz="1800" b="1" strike="noStrike" spc="-1">
                <a:solidFill>
                  <a:srgbClr val="000000"/>
                </a:solidFill>
                <a:latin typeface="맑은 고딕"/>
                <a:ea typeface="휴먼둥근헤드라인"/>
              </a:rPr>
              <a:t>호</a:t>
            </a:r>
            <a:endParaRPr lang="en-US" sz="1800" b="0" strike="noStrike" spc="-1">
              <a:latin typeface="굴림"/>
            </a:endParaRPr>
          </a:p>
        </p:txBody>
      </p:sp>
      <p:sp>
        <p:nvSpPr>
          <p:cNvPr id="662" name="CustomShape 40"/>
          <p:cNvSpPr/>
          <p:nvPr/>
        </p:nvSpPr>
        <p:spPr>
          <a:xfrm>
            <a:off x="7705080" y="180360"/>
            <a:ext cx="3096000" cy="59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농림축산식품부(2017년 기준)</a:t>
            </a:r>
            <a:endParaRPr lang="en-US" sz="16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그림 33"/>
          <p:cNvPicPr/>
          <p:nvPr/>
        </p:nvPicPr>
        <p:blipFill>
          <a:blip r:embed="rId2"/>
          <a:srcRect t="6193"/>
          <a:stretch/>
        </p:blipFill>
        <p:spPr>
          <a:xfrm>
            <a:off x="0" y="0"/>
            <a:ext cx="10801080" cy="7344720"/>
          </a:xfrm>
          <a:prstGeom prst="rect">
            <a:avLst/>
          </a:prstGeom>
          <a:ln>
            <a:noFill/>
          </a:ln>
        </p:spPr>
      </p:pic>
      <p:sp>
        <p:nvSpPr>
          <p:cNvPr id="664" name="CustomShape 1"/>
          <p:cNvSpPr/>
          <p:nvPr/>
        </p:nvSpPr>
        <p:spPr>
          <a:xfrm>
            <a:off x="0" y="0"/>
            <a:ext cx="1080108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2"/>
          <p:cNvSpPr/>
          <p:nvPr/>
        </p:nvSpPr>
        <p:spPr>
          <a:xfrm>
            <a:off x="1130040" y="990000"/>
            <a:ext cx="5556240" cy="5004720"/>
          </a:xfrm>
          <a:prstGeom prst="roundRect">
            <a:avLst>
              <a:gd name="adj" fmla="val 1811"/>
            </a:avLst>
          </a:prstGeom>
          <a:solidFill>
            <a:schemeClr val="accent4">
              <a:lumMod val="40000"/>
              <a:lumOff val="60000"/>
            </a:schemeClr>
          </a:solidFill>
          <a:ln w="936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666" name="Group 3"/>
          <p:cNvGrpSpPr/>
          <p:nvPr/>
        </p:nvGrpSpPr>
        <p:grpSpPr>
          <a:xfrm>
            <a:off x="328680" y="1351800"/>
            <a:ext cx="4885200" cy="4214520"/>
            <a:chOff x="328680" y="1351800"/>
            <a:chExt cx="4885200" cy="4214520"/>
          </a:xfrm>
        </p:grpSpPr>
        <p:sp>
          <p:nvSpPr>
            <p:cNvPr id="667" name="CustomShape 4"/>
            <p:cNvSpPr/>
            <p:nvPr/>
          </p:nvSpPr>
          <p:spPr>
            <a:xfrm rot="5400000">
              <a:off x="-770760" y="2752200"/>
              <a:ext cx="4201200" cy="142668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68" name="CustomShape 5"/>
            <p:cNvSpPr/>
            <p:nvPr/>
          </p:nvSpPr>
          <p:spPr>
            <a:xfrm rot="5400000">
              <a:off x="675000" y="1005120"/>
              <a:ext cx="4192560" cy="4885200"/>
            </a:xfrm>
            <a:custGeom>
              <a:avLst/>
              <a:gdLst/>
              <a:ahLst/>
              <a:cxnLst/>
              <a:rect l="l" t="t" r="r" b="b"/>
              <a:pathLst>
                <a:path w="6611643" h="2649839">
                  <a:moveTo>
                    <a:pt x="0" y="2649839"/>
                  </a:moveTo>
                  <a:lnTo>
                    <a:pt x="1058283" y="56444"/>
                  </a:lnTo>
                  <a:lnTo>
                    <a:pt x="5451760" y="0"/>
                  </a:lnTo>
                  <a:lnTo>
                    <a:pt x="6611643" y="2649839"/>
                  </a:lnTo>
                  <a:lnTo>
                    <a:pt x="0" y="2649839"/>
                  </a:lnTo>
                  <a:close/>
                </a:path>
              </a:pathLst>
            </a:custGeom>
            <a:gradFill rotWithShape="0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/>
            </a:gradFill>
            <a:ln w="3240">
              <a:solidFill>
                <a:schemeClr val="bg1">
                  <a:lumMod val="75000"/>
                </a:schemeClr>
              </a:solidFill>
              <a:round/>
            </a:ln>
            <a:scene3d>
              <a:camera prst="orthographicFront">
                <a:rot lat="17099982" lon="0" rev="0"/>
              </a:camera>
              <a:lightRig rig="threePt" dir="t"/>
            </a:scene3d>
            <a:sp3d prstMaterial="matte">
              <a:extrusionClr>
                <a:schemeClr val="bg1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669" name="CustomShape 6"/>
          <p:cNvSpPr/>
          <p:nvPr/>
        </p:nvSpPr>
        <p:spPr>
          <a:xfrm>
            <a:off x="2049120" y="708840"/>
            <a:ext cx="3740400" cy="567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63500" dist="3816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0" rIns="90000" bIns="18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">
                <a:solidFill>
                  <a:srgbClr val="FFFFFF"/>
                </a:solidFill>
                <a:latin typeface="HY울릉도B"/>
                <a:ea typeface="HY울릉도B"/>
              </a:rPr>
              <a:t>양잠 경영주 연령별 분포</a:t>
            </a:r>
            <a:endParaRPr lang="en-US" sz="2400" b="0" strike="noStrike" spc="-1">
              <a:latin typeface="굴림"/>
            </a:endParaRPr>
          </a:p>
        </p:txBody>
      </p:sp>
      <p:sp>
        <p:nvSpPr>
          <p:cNvPr id="670" name="CustomShape 7"/>
          <p:cNvSpPr/>
          <p:nvPr/>
        </p:nvSpPr>
        <p:spPr>
          <a:xfrm>
            <a:off x="685800" y="1294560"/>
            <a:ext cx="1285560" cy="3900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6001"/>
              </a:lnSpc>
            </a:pPr>
            <a:r>
              <a:rPr lang="en-US" sz="20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40세 미만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6001"/>
              </a:lnSpc>
            </a:pPr>
            <a:r>
              <a:rPr lang="en-US" sz="20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 41~50세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6001"/>
              </a:lnSpc>
            </a:pPr>
            <a:r>
              <a:rPr lang="en-US" sz="20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51~60세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6001"/>
              </a:lnSpc>
            </a:pPr>
            <a:r>
              <a:rPr lang="en-US" sz="20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61~70세</a:t>
            </a:r>
            <a:endParaRPr lang="en-US" sz="2000" b="0" strike="noStrike" spc="-1">
              <a:latin typeface="굴림"/>
            </a:endParaRPr>
          </a:p>
          <a:p>
            <a:pPr>
              <a:lnSpc>
                <a:spcPts val="6001"/>
              </a:lnSpc>
            </a:pPr>
            <a:r>
              <a:rPr lang="en-US" sz="2000" b="0" strike="noStrike" spc="-301">
                <a:solidFill>
                  <a:srgbClr val="FFFFFF"/>
                </a:solidFill>
                <a:latin typeface="HY울릉도B"/>
                <a:ea typeface="HY울릉도B"/>
              </a:rPr>
              <a:t>71세 이상</a:t>
            </a:r>
            <a:endParaRPr lang="en-US" sz="2000" b="0" strike="noStrike" spc="-1">
              <a:latin typeface="굴림"/>
            </a:endParaRPr>
          </a:p>
        </p:txBody>
      </p:sp>
      <p:pic>
        <p:nvPicPr>
          <p:cNvPr id="671" name="Picture 72"/>
          <p:cNvPicPr/>
          <p:nvPr/>
        </p:nvPicPr>
        <p:blipFill>
          <a:blip r:embed="rId3">
            <a:lum bright="-10000"/>
          </a:blip>
          <a:srcRect t="1791"/>
          <a:stretch/>
        </p:blipFill>
        <p:spPr>
          <a:xfrm rot="5400000">
            <a:off x="1589400" y="1672920"/>
            <a:ext cx="1499760" cy="285480"/>
          </a:xfrm>
          <a:prstGeom prst="rect">
            <a:avLst/>
          </a:prstGeom>
          <a:ln>
            <a:noFill/>
          </a:ln>
        </p:spPr>
      </p:pic>
      <p:sp>
        <p:nvSpPr>
          <p:cNvPr id="672" name="CustomShape 8"/>
          <p:cNvSpPr/>
          <p:nvPr/>
        </p:nvSpPr>
        <p:spPr>
          <a:xfrm rot="19899000">
            <a:off x="2522520" y="1525680"/>
            <a:ext cx="53460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131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73" name="Picture 72"/>
          <p:cNvPicPr/>
          <p:nvPr/>
        </p:nvPicPr>
        <p:blipFill>
          <a:blip r:embed="rId3">
            <a:lum bright="-10000"/>
          </a:blip>
          <a:srcRect t="1791"/>
          <a:stretch/>
        </p:blipFill>
        <p:spPr>
          <a:xfrm rot="5400000">
            <a:off x="1839600" y="2065680"/>
            <a:ext cx="1499760" cy="928440"/>
          </a:xfrm>
          <a:prstGeom prst="rect">
            <a:avLst/>
          </a:prstGeom>
          <a:ln>
            <a:noFill/>
          </a:ln>
        </p:spPr>
      </p:pic>
      <p:sp>
        <p:nvSpPr>
          <p:cNvPr id="674" name="CustomShape 9"/>
          <p:cNvSpPr/>
          <p:nvPr/>
        </p:nvSpPr>
        <p:spPr>
          <a:xfrm rot="19899000">
            <a:off x="3030840" y="2224440"/>
            <a:ext cx="5256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679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75" name="Picture 72"/>
          <p:cNvPicPr/>
          <p:nvPr/>
        </p:nvPicPr>
        <p:blipFill>
          <a:blip r:embed="rId3">
            <a:lum bright="-10000"/>
          </a:blip>
          <a:srcRect t="1791"/>
          <a:stretch/>
        </p:blipFill>
        <p:spPr>
          <a:xfrm rot="5400000">
            <a:off x="2375640" y="2101320"/>
            <a:ext cx="1499760" cy="2428560"/>
          </a:xfrm>
          <a:prstGeom prst="rect">
            <a:avLst/>
          </a:prstGeom>
          <a:ln>
            <a:noFill/>
          </a:ln>
        </p:spPr>
      </p:pic>
      <p:sp>
        <p:nvSpPr>
          <p:cNvPr id="676" name="CustomShape 10"/>
          <p:cNvSpPr/>
          <p:nvPr/>
        </p:nvSpPr>
        <p:spPr>
          <a:xfrm rot="19899000">
            <a:off x="4374360" y="3063240"/>
            <a:ext cx="703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1,613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77" name="Picture 72"/>
          <p:cNvPicPr/>
          <p:nvPr/>
        </p:nvPicPr>
        <p:blipFill>
          <a:blip r:embed="rId4"/>
          <a:srcRect t="1791"/>
          <a:stretch/>
        </p:blipFill>
        <p:spPr>
          <a:xfrm rot="5400000">
            <a:off x="3155760" y="1749600"/>
            <a:ext cx="1499760" cy="4704120"/>
          </a:xfrm>
          <a:prstGeom prst="rect">
            <a:avLst/>
          </a:prstGeom>
          <a:ln>
            <a:noFill/>
          </a:ln>
        </p:spPr>
      </p:pic>
      <p:sp>
        <p:nvSpPr>
          <p:cNvPr id="678" name="CustomShape 11"/>
          <p:cNvSpPr/>
          <p:nvPr/>
        </p:nvSpPr>
        <p:spPr>
          <a:xfrm rot="19899000">
            <a:off x="5935320" y="3849120"/>
            <a:ext cx="703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3,341</a:t>
            </a:r>
            <a:endParaRPr lang="en-US" sz="1800" b="0" strike="noStrike" spc="-1">
              <a:latin typeface="굴림"/>
            </a:endParaRPr>
          </a:p>
        </p:txBody>
      </p:sp>
      <p:pic>
        <p:nvPicPr>
          <p:cNvPr id="679" name="Picture 72"/>
          <p:cNvPicPr/>
          <p:nvPr/>
        </p:nvPicPr>
        <p:blipFill>
          <a:blip r:embed="rId5"/>
          <a:srcRect t="1791"/>
          <a:stretch/>
        </p:blipFill>
        <p:spPr>
          <a:xfrm rot="5400000">
            <a:off x="2161440" y="3959280"/>
            <a:ext cx="1499760" cy="1856880"/>
          </a:xfrm>
          <a:prstGeom prst="rect">
            <a:avLst/>
          </a:prstGeom>
          <a:ln>
            <a:noFill/>
          </a:ln>
          <a:effectLst>
            <a:innerShdw blurRad="63500" dist="50800" dir="8100000">
              <a:srgbClr val="000000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 extrusionH="76200">
            <a:extrusionClr>
              <a:srgbClr val="C00000"/>
            </a:extrusionClr>
          </a:sp3d>
        </p:spPr>
      </p:pic>
      <p:sp>
        <p:nvSpPr>
          <p:cNvPr id="680" name="CustomShape 12"/>
          <p:cNvSpPr/>
          <p:nvPr/>
        </p:nvSpPr>
        <p:spPr>
          <a:xfrm rot="19899000">
            <a:off x="3874320" y="4563360"/>
            <a:ext cx="703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51">
                <a:solidFill>
                  <a:srgbClr val="000000"/>
                </a:solidFill>
                <a:latin typeface="굴림"/>
              </a:rPr>
              <a:t>1,263</a:t>
            </a:r>
            <a:endParaRPr lang="en-US" sz="1800" b="0" strike="noStrike" spc="-1">
              <a:latin typeface="굴림"/>
            </a:endParaRPr>
          </a:p>
        </p:txBody>
      </p:sp>
      <p:grpSp>
        <p:nvGrpSpPr>
          <p:cNvPr id="681" name="Group 13"/>
          <p:cNvGrpSpPr/>
          <p:nvPr/>
        </p:nvGrpSpPr>
        <p:grpSpPr>
          <a:xfrm>
            <a:off x="6686640" y="994680"/>
            <a:ext cx="3614400" cy="999720"/>
            <a:chOff x="6686640" y="994680"/>
            <a:chExt cx="3614400" cy="999720"/>
          </a:xfrm>
        </p:grpSpPr>
        <p:sp>
          <p:nvSpPr>
            <p:cNvPr id="682" name="CustomShape 14"/>
            <p:cNvSpPr/>
            <p:nvPr/>
          </p:nvSpPr>
          <p:spPr>
            <a:xfrm>
              <a:off x="6686640" y="994680"/>
              <a:ext cx="3454560" cy="999720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22000"/>
              </a:srgbClr>
            </a:solidFill>
            <a:ln>
              <a:noFill/>
            </a:ln>
            <a:effectLst>
              <a:outerShdw blurRad="63500" dist="3816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683" name="CustomShape 15"/>
            <p:cNvSpPr/>
            <p:nvPr/>
          </p:nvSpPr>
          <p:spPr>
            <a:xfrm>
              <a:off x="6829560" y="994680"/>
              <a:ext cx="3471480" cy="99468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4760" tIns="52560" rIns="104760" bIns="52560">
              <a:spAutoFit/>
            </a:bodyPr>
            <a:lstStyle/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 누에사육농가- 735호 </a:t>
              </a:r>
              <a:endParaRPr lang="en-US" sz="1800" b="0" strike="noStrike" spc="-1">
                <a:latin typeface="굴림"/>
              </a:endParaRPr>
            </a:p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 오디생산농가-4,182호</a:t>
              </a:r>
              <a:endParaRPr lang="en-US" sz="1800" b="0" strike="noStrike" spc="-1">
                <a:latin typeface="굴림"/>
              </a:endParaRPr>
            </a:p>
          </p:txBody>
        </p:sp>
      </p:grpSp>
      <p:grpSp>
        <p:nvGrpSpPr>
          <p:cNvPr id="684" name="Group 16"/>
          <p:cNvGrpSpPr/>
          <p:nvPr/>
        </p:nvGrpSpPr>
        <p:grpSpPr>
          <a:xfrm>
            <a:off x="6686640" y="2208960"/>
            <a:ext cx="3571560" cy="1071360"/>
            <a:chOff x="6686640" y="2208960"/>
            <a:chExt cx="3571560" cy="1071360"/>
          </a:xfrm>
        </p:grpSpPr>
        <p:sp>
          <p:nvSpPr>
            <p:cNvPr id="685" name="CustomShape 17"/>
            <p:cNvSpPr/>
            <p:nvPr/>
          </p:nvSpPr>
          <p:spPr>
            <a:xfrm>
              <a:off x="6686640" y="2280600"/>
              <a:ext cx="3454560" cy="999720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22000"/>
              </a:srgbClr>
            </a:solidFill>
            <a:ln>
              <a:noFill/>
            </a:ln>
            <a:effectLst>
              <a:outerShdw blurRad="63500" dist="3816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686" name="CustomShape 18"/>
            <p:cNvSpPr/>
            <p:nvPr/>
          </p:nvSpPr>
          <p:spPr>
            <a:xfrm>
              <a:off x="6829560" y="2208960"/>
              <a:ext cx="3428640" cy="979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▶누에사육 뽕밭면적-480ha </a:t>
              </a:r>
              <a:endParaRPr lang="en-US" sz="1800" b="0" strike="noStrike" spc="-1">
                <a:latin typeface="굴림"/>
              </a:endParaRPr>
            </a:p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 오디용 뽕밭면적-1,309ha</a:t>
              </a:r>
              <a:endParaRPr lang="en-US" sz="1800" b="0" strike="noStrike" spc="-1">
                <a:latin typeface="굴림"/>
              </a:endParaRPr>
            </a:p>
          </p:txBody>
        </p:sp>
      </p:grpSp>
      <p:grpSp>
        <p:nvGrpSpPr>
          <p:cNvPr id="687" name="Group 19"/>
          <p:cNvGrpSpPr/>
          <p:nvPr/>
        </p:nvGrpSpPr>
        <p:grpSpPr>
          <a:xfrm>
            <a:off x="6686640" y="3516480"/>
            <a:ext cx="3454560" cy="1049400"/>
            <a:chOff x="6686640" y="3516480"/>
            <a:chExt cx="3454560" cy="1049400"/>
          </a:xfrm>
        </p:grpSpPr>
        <p:sp>
          <p:nvSpPr>
            <p:cNvPr id="688" name="CustomShape 20"/>
            <p:cNvSpPr/>
            <p:nvPr/>
          </p:nvSpPr>
          <p:spPr>
            <a:xfrm>
              <a:off x="6686640" y="3566160"/>
              <a:ext cx="3454560" cy="999720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22000"/>
              </a:srgbClr>
            </a:solidFill>
            <a:ln>
              <a:noFill/>
            </a:ln>
            <a:effectLst>
              <a:outerShdw blurRad="63500" dist="3816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689" name="CustomShape 21"/>
            <p:cNvSpPr/>
            <p:nvPr/>
          </p:nvSpPr>
          <p:spPr>
            <a:xfrm>
              <a:off x="6829560" y="3516480"/>
              <a:ext cx="3071520" cy="979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 누에사육량- 11,624상자 </a:t>
              </a:r>
              <a:endParaRPr lang="en-US" sz="1800" b="0" strike="noStrike" spc="-1">
                <a:latin typeface="굴림"/>
              </a:endParaRPr>
            </a:p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 오디생산량- 5,637톤</a:t>
              </a:r>
              <a:endParaRPr lang="en-US" sz="1800" b="0" strike="noStrike" spc="-1">
                <a:latin typeface="굴림"/>
              </a:endParaRPr>
            </a:p>
          </p:txBody>
        </p:sp>
      </p:grpSp>
      <p:grpSp>
        <p:nvGrpSpPr>
          <p:cNvPr id="690" name="Group 22"/>
          <p:cNvGrpSpPr/>
          <p:nvPr/>
        </p:nvGrpSpPr>
        <p:grpSpPr>
          <a:xfrm>
            <a:off x="6686640" y="4852080"/>
            <a:ext cx="3700080" cy="1071000"/>
            <a:chOff x="6686640" y="4852080"/>
            <a:chExt cx="3700080" cy="1071000"/>
          </a:xfrm>
        </p:grpSpPr>
        <p:sp>
          <p:nvSpPr>
            <p:cNvPr id="691" name="CustomShape 23"/>
            <p:cNvSpPr/>
            <p:nvPr/>
          </p:nvSpPr>
          <p:spPr>
            <a:xfrm>
              <a:off x="6686640" y="4861440"/>
              <a:ext cx="3454560" cy="1061640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22000"/>
              </a:srgbClr>
            </a:solidFill>
            <a:ln>
              <a:noFill/>
            </a:ln>
            <a:effectLst>
              <a:outerShdw blurRad="63500" dist="3816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692" name="CustomShape 24"/>
            <p:cNvSpPr/>
            <p:nvPr/>
          </p:nvSpPr>
          <p:spPr>
            <a:xfrm>
              <a:off x="6829560" y="4852080"/>
              <a:ext cx="3557160" cy="979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ts val="3501"/>
                </a:lnSpc>
              </a:pP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</a:rPr>
                <a:t>▶ </a:t>
              </a: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  <a:ea typeface="맑은 고딕"/>
                </a:rPr>
                <a:t>기능성 양잠산물생산액 규모    </a:t>
              </a:r>
              <a:endParaRPr lang="en-US" sz="1800" b="0" strike="noStrike" spc="-1">
                <a:latin typeface="굴림"/>
              </a:endParaRPr>
            </a:p>
            <a:p>
              <a:pPr>
                <a:lnSpc>
                  <a:spcPts val="3501"/>
                </a:lnSpc>
              </a:pPr>
              <a:r>
                <a:rPr lang="en-US" sz="1800" b="1" strike="noStrike" spc="-151">
                  <a:solidFill>
                    <a:srgbClr val="000000"/>
                  </a:solidFill>
                  <a:latin typeface="맑은 고딕"/>
                  <a:ea typeface="맑은 고딕"/>
                </a:rPr>
                <a:t>      </a:t>
              </a:r>
              <a:r>
                <a:rPr lang="en-US" sz="2400" b="1" strike="noStrike" spc="-1">
                  <a:solidFill>
                    <a:srgbClr val="000000"/>
                  </a:solidFill>
                  <a:latin typeface="맑은 고딕"/>
                  <a:ea typeface="맑은 고딕"/>
                </a:rPr>
                <a:t>548억원 </a:t>
              </a:r>
              <a:r>
                <a:rPr lang="en-US" sz="1800" b="1" strike="noStrike" spc="-1">
                  <a:solidFill>
                    <a:srgbClr val="000000"/>
                  </a:solidFill>
                  <a:latin typeface="맑은 고딕"/>
                  <a:ea typeface="맑은 고딕"/>
                </a:rPr>
                <a:t>수준(2017년)</a:t>
              </a:r>
              <a:endParaRPr lang="en-US" sz="1800" b="0" strike="noStrike" spc="-1">
                <a:latin typeface="굴림"/>
              </a:endParaRPr>
            </a:p>
          </p:txBody>
        </p:sp>
      </p:grpSp>
      <p:sp>
        <p:nvSpPr>
          <p:cNvPr id="693" name="CustomShape 25"/>
          <p:cNvSpPr/>
          <p:nvPr/>
        </p:nvSpPr>
        <p:spPr>
          <a:xfrm>
            <a:off x="7561080" y="180360"/>
            <a:ext cx="3094920" cy="59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4760" tIns="52560" rIns="104760" bIns="525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*자료: 양잠통계조사 결과, </a:t>
            </a:r>
            <a:endParaRPr lang="en-US" sz="1600" b="0" strike="noStrike" spc="-1">
              <a:latin typeface="굴림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-윤고딕140"/>
                <a:ea typeface="-윤고딕140"/>
              </a:rPr>
              <a:t>농림축산식품부(2017년 기준)</a:t>
            </a:r>
            <a:endParaRPr lang="en-US" sz="16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2404</TotalTime>
  <Words>1356</Words>
  <Application>Microsoft Office PowerPoint</Application>
  <PresentationFormat>사용자 지정</PresentationFormat>
  <Paragraphs>388</Paragraphs>
  <Slides>25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25</vt:i4>
      </vt:variant>
    </vt:vector>
  </HeadingPairs>
  <TitlesOfParts>
    <vt:vector size="43" baseType="lpstr">
      <vt:lpstr>HY견고딕</vt:lpstr>
      <vt:lpstr>HY울릉도B</vt:lpstr>
      <vt:lpstr>굴림</vt:lpstr>
      <vt:lpstr>맑은 고딕</vt:lpstr>
      <vt:lpstr>바탕</vt:lpstr>
      <vt:lpstr>-윤고딕140</vt:lpstr>
      <vt:lpstr>-윤고딕340</vt:lpstr>
      <vt:lpstr>-윤고딕360</vt:lpstr>
      <vt:lpstr>휴먼둥근헤드라인</vt:lpstr>
      <vt:lpstr>휴먼명조</vt:lpstr>
      <vt:lpstr>휴먼옛체</vt:lpstr>
      <vt:lpstr>Arial</vt:lpstr>
      <vt:lpstr>Symbol</vt:lpstr>
      <vt:lpstr>Wingdings</vt:lpstr>
      <vt:lpstr>Office Theme</vt:lpstr>
      <vt:lpstr>Office Theme</vt:lpstr>
      <vt:lpstr>Office Theme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Registered User</dc:creator>
  <dc:description/>
  <cp:lastModifiedBy>성승호</cp:lastModifiedBy>
  <cp:revision>196</cp:revision>
  <dcterms:created xsi:type="dcterms:W3CDTF">2013-03-15T23:16:22Z</dcterms:created>
  <dcterms:modified xsi:type="dcterms:W3CDTF">2019-02-26T12:25:04Z</dcterms:modified>
  <dc:language>ko-KR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Microsoft Corporation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5</vt:i4>
  </property>
  <property fmtid="{D5CDD505-2E9C-101B-9397-08002B2CF9AE}" pid="9" name="PresentationFormat">
    <vt:lpwstr>사용자 지정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32</vt:i4>
  </property>
</Properties>
</file>